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2"/>
  </p:sldMasterIdLst>
  <p:notesMasterIdLst>
    <p:notesMasterId r:id="rId24"/>
  </p:notesMasterIdLst>
  <p:handoutMasterIdLst>
    <p:handoutMasterId r:id="rId25"/>
  </p:handoutMasterIdLst>
  <p:sldIdLst>
    <p:sldId id="298" r:id="rId3"/>
    <p:sldId id="259" r:id="rId4"/>
    <p:sldId id="310" r:id="rId5"/>
    <p:sldId id="267" r:id="rId6"/>
    <p:sldId id="271" r:id="rId7"/>
    <p:sldId id="272" r:id="rId8"/>
    <p:sldId id="273" r:id="rId9"/>
    <p:sldId id="275" r:id="rId10"/>
    <p:sldId id="276" r:id="rId11"/>
    <p:sldId id="291" r:id="rId12"/>
    <p:sldId id="292" r:id="rId13"/>
    <p:sldId id="293" r:id="rId14"/>
    <p:sldId id="303" r:id="rId15"/>
    <p:sldId id="304" r:id="rId16"/>
    <p:sldId id="305" r:id="rId17"/>
    <p:sldId id="294" r:id="rId18"/>
    <p:sldId id="295" r:id="rId19"/>
    <p:sldId id="296" r:id="rId20"/>
    <p:sldId id="284" r:id="rId21"/>
    <p:sldId id="302" r:id="rId22"/>
    <p:sldId id="309" r:id="rId23"/>
  </p:sldIdLst>
  <p:sldSz cx="9144000" cy="6858000" type="screen4x3"/>
  <p:notesSz cx="6797675" cy="9926638"/>
  <p:custDataLst>
    <p:custData r:id="rId1"/>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autoAdjust="0"/>
  </p:normalViewPr>
  <p:slideViewPr>
    <p:cSldViewPr snapToGrid="0">
      <p:cViewPr varScale="1">
        <p:scale>
          <a:sx n="72" d="100"/>
          <a:sy n="72" d="100"/>
        </p:scale>
        <p:origin x="136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latin typeface="Comic Sans MS" panose="030F0702030302020204" pitchFamily="66" charset="0"/>
            </a:endParaRPr>
          </a:p>
        </p:txBody>
      </p:sp>
      <p:sp>
        <p:nvSpPr>
          <p:cNvPr id="3" name="Date Placeholder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0A2AB31E-6024-482C-80BD-DE9F55D72A11}" type="datetimeFigureOut">
              <a:rPr lang="en-US" smtClean="0">
                <a:latin typeface="Comic Sans MS" panose="030F0702030302020204" pitchFamily="66" charset="0"/>
              </a:rPr>
              <a:t>4/15/2024</a:t>
            </a:fld>
            <a:endParaRPr lang="en-US" dirty="0">
              <a:latin typeface="Comic Sans MS" panose="030F0702030302020204" pitchFamily="66" charset="0"/>
            </a:endParaRP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latin typeface="Comic Sans MS" panose="030F0702030302020204" pitchFamily="66" charset="0"/>
            </a:endParaRPr>
          </a:p>
        </p:txBody>
      </p:sp>
      <p:sp>
        <p:nvSpPr>
          <p:cNvPr id="5" name="Slide Number Placeholder 4"/>
          <p:cNvSpPr>
            <a:spLocks noGrp="1"/>
          </p:cNvSpPr>
          <p:nvPr>
            <p:ph type="sldNum" sz="quarter" idx="3"/>
          </p:nvPr>
        </p:nvSpPr>
        <p:spPr>
          <a:xfrm>
            <a:off x="3849689" y="9429750"/>
            <a:ext cx="2946400" cy="496888"/>
          </a:xfrm>
          <a:prstGeom prst="rect">
            <a:avLst/>
          </a:prstGeom>
        </p:spPr>
        <p:txBody>
          <a:bodyPr vert="horz" lIns="91440" tIns="45720" rIns="91440" bIns="45720" rtlCol="0" anchor="b"/>
          <a:lstStyle>
            <a:lvl1pPr algn="r">
              <a:defRPr sz="1200"/>
            </a:lvl1pPr>
          </a:lstStyle>
          <a:p>
            <a:fld id="{2FDD2747-DA02-4651-A641-03A16F2C85E0}" type="slidenum">
              <a:rPr lang="en-US" smtClean="0">
                <a:latin typeface="Comic Sans MS" panose="030F0702030302020204" pitchFamily="66" charset="0"/>
              </a:rPr>
              <a:t>‹#›</a:t>
            </a:fld>
            <a:endParaRPr lang="en-US" dirty="0">
              <a:latin typeface="Comic Sans MS" panose="030F0702030302020204" pitchFamily="66" charset="0"/>
            </a:endParaRPr>
          </a:p>
        </p:txBody>
      </p:sp>
    </p:spTree>
    <p:extLst>
      <p:ext uri="{BB962C8B-B14F-4D97-AF65-F5344CB8AC3E}">
        <p14:creationId xmlns:p14="http://schemas.microsoft.com/office/powerpoint/2010/main" val="4097072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GB" dirty="0"/>
          </a:p>
        </p:txBody>
      </p:sp>
      <p:sp>
        <p:nvSpPr>
          <p:cNvPr id="3075" name="Rectangle 3"/>
          <p:cNvSpPr>
            <a:spLocks noGrp="1" noChangeArrowheads="1"/>
          </p:cNvSpPr>
          <p:nvPr>
            <p:ph type="dt" idx="1"/>
          </p:nvPr>
        </p:nvSpPr>
        <p:spPr bwMode="auto">
          <a:xfrm>
            <a:off x="3850444" y="0"/>
            <a:ext cx="2945659" cy="49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8" name="Rectangle 6"/>
          <p:cNvSpPr>
            <a:spLocks noGrp="1" noChangeArrowheads="1"/>
          </p:cNvSpPr>
          <p:nvPr>
            <p:ph type="ftr" sz="quarter" idx="4"/>
          </p:nvPr>
        </p:nvSpPr>
        <p:spPr bwMode="auto">
          <a:xfrm>
            <a:off x="1" y="9428583"/>
            <a:ext cx="2945659" cy="49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GB" dirty="0"/>
          </a:p>
        </p:txBody>
      </p:sp>
      <p:sp>
        <p:nvSpPr>
          <p:cNvPr id="3079" name="Rectangle 7"/>
          <p:cNvSpPr>
            <a:spLocks noGrp="1" noChangeArrowheads="1"/>
          </p:cNvSpPr>
          <p:nvPr>
            <p:ph type="sldNum" sz="quarter" idx="5"/>
          </p:nvPr>
        </p:nvSpPr>
        <p:spPr bwMode="auto">
          <a:xfrm>
            <a:off x="3850444" y="9428583"/>
            <a:ext cx="2945659" cy="49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Comic Sans MS" panose="030F0702030302020204" pitchFamily="66" charset="0"/>
              </a:defRPr>
            </a:lvl1pPr>
          </a:lstStyle>
          <a:p>
            <a:pPr>
              <a:defRPr/>
            </a:pPr>
            <a:fld id="{437A259A-938C-449A-87A1-03CF7373BAD4}" type="slidenum">
              <a:rPr lang="en-GB" altLang="en-US" smtClean="0"/>
              <a:pPr>
                <a:defRPr/>
              </a:pPr>
              <a:t>‹#›</a:t>
            </a:fld>
            <a:endParaRPr lang="en-GB" altLang="en-US" dirty="0"/>
          </a:p>
        </p:txBody>
      </p:sp>
    </p:spTree>
    <p:extLst>
      <p:ext uri="{BB962C8B-B14F-4D97-AF65-F5344CB8AC3E}">
        <p14:creationId xmlns:p14="http://schemas.microsoft.com/office/powerpoint/2010/main" val="2750818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anose="030F0702030302020204"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anose="030F0702030302020204"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anose="030F0702030302020204"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anose="030F0702030302020204"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2</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8838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4</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922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5</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6786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6</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8020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7</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219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8</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6731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1444E-B082-43A4-BC81-AF870F4F9D82}" type="slidenum">
              <a:rPr lang="en-GB" altLang="en-US">
                <a:latin typeface="Comic Sans MS" panose="030F0702030302020204" pitchFamily="66" charset="0"/>
              </a:rPr>
              <a:pPr>
                <a:spcBef>
                  <a:spcPct val="0"/>
                </a:spcBef>
              </a:pPr>
              <a:t>9</a:t>
            </a:fld>
            <a:endParaRPr lang="en-GB" altLang="en-US" dirty="0">
              <a:latin typeface="Comic Sans MS" panose="030F0702030302020204" pitchFamily="66"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28309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3E58765-F737-48A0-8006-07D73B6BE35E}" type="slidenum">
              <a:rPr lang="en-GB" altLang="en-US" smtClean="0"/>
              <a:pPr>
                <a:defRPr/>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IMG_21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80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D39A96A-DBAA-4F6A-B576-6E1D1B0E46AE}" type="slidenum">
              <a:rPr lang="en-GB" altLang="en-US" smtClean="0"/>
              <a:pPr>
                <a:defRPr/>
              </a:pPr>
              <a:t>‹#›</a:t>
            </a:fld>
            <a:endParaRPr lang="en-GB" altLang="en-US"/>
          </a:p>
        </p:txBody>
      </p:sp>
    </p:spTree>
    <p:extLst>
      <p:ext uri="{BB962C8B-B14F-4D97-AF65-F5344CB8AC3E}">
        <p14:creationId xmlns:p14="http://schemas.microsoft.com/office/powerpoint/2010/main" val="350988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E48707-8086-45B1-A672-5A2CAB4E6080}" type="slidenum">
              <a:rPr lang="en-GB" altLang="en-US" smtClean="0"/>
              <a:pPr>
                <a:defRPr/>
              </a:pPr>
              <a:t>‹#›</a:t>
            </a:fld>
            <a:endParaRPr lang="en-GB"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43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A14EF38-BE4F-4D79-BE22-F2372540FEE6}" type="slidenum">
              <a:rPr lang="en-GB" altLang="en-US" smtClean="0"/>
              <a:pPr>
                <a:defRPr/>
              </a:pPr>
              <a:t>‹#›</a:t>
            </a:fld>
            <a:endParaRPr lang="en-GB" altLang="en-US"/>
          </a:p>
        </p:txBody>
      </p:sp>
    </p:spTree>
    <p:extLst>
      <p:ext uri="{BB962C8B-B14F-4D97-AF65-F5344CB8AC3E}">
        <p14:creationId xmlns:p14="http://schemas.microsoft.com/office/powerpoint/2010/main" val="369000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75C1366-83C9-44CF-9E2C-CE04A517006D}" type="slidenum">
              <a:rPr lang="en-GB" altLang="en-US" smtClean="0"/>
              <a:pPr>
                <a:defRPr/>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FCD869F-0C40-4BE6-8D60-A349C2D319D4}" type="slidenum">
              <a:rPr lang="en-GB" altLang="en-US" smtClean="0"/>
              <a:pPr>
                <a:defRPr/>
              </a:pPr>
              <a:t>‹#›</a:t>
            </a:fld>
            <a:endParaRPr lang="en-GB" altLang="en-US"/>
          </a:p>
        </p:txBody>
      </p:sp>
    </p:spTree>
    <p:extLst>
      <p:ext uri="{BB962C8B-B14F-4D97-AF65-F5344CB8AC3E}">
        <p14:creationId xmlns:p14="http://schemas.microsoft.com/office/powerpoint/2010/main" val="375260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37320EA-8A2B-4115-A9A7-7E580CF137C0}" type="slidenum">
              <a:rPr lang="en-GB" altLang="en-US" smtClean="0"/>
              <a:pPr>
                <a:defRPr/>
              </a:pPr>
              <a:t>‹#›</a:t>
            </a:fld>
            <a:endParaRPr lang="en-GB" altLang="en-US"/>
          </a:p>
        </p:txBody>
      </p:sp>
    </p:spTree>
    <p:extLst>
      <p:ext uri="{BB962C8B-B14F-4D97-AF65-F5344CB8AC3E}">
        <p14:creationId xmlns:p14="http://schemas.microsoft.com/office/powerpoint/2010/main" val="36904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BE8C78D-E34E-4DF6-8C79-E3BBFB099C5B}" type="slidenum">
              <a:rPr lang="en-GB" altLang="en-US" smtClean="0"/>
              <a:pPr>
                <a:defRPr/>
              </a:pPr>
              <a:t>‹#›</a:t>
            </a:fld>
            <a:endParaRPr lang="en-GB" altLang="en-US"/>
          </a:p>
        </p:txBody>
      </p:sp>
    </p:spTree>
    <p:extLst>
      <p:ext uri="{BB962C8B-B14F-4D97-AF65-F5344CB8AC3E}">
        <p14:creationId xmlns:p14="http://schemas.microsoft.com/office/powerpoint/2010/main" val="10515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1FCB13F-B99A-460F-B306-B43247A5718C}" type="slidenum">
              <a:rPr lang="en-GB" altLang="en-US" smtClean="0"/>
              <a:pPr>
                <a:defRPr/>
              </a:pPr>
              <a:t>‹#›</a:t>
            </a:fld>
            <a:endParaRPr lang="en-GB" altLang="en-US"/>
          </a:p>
        </p:txBody>
      </p:sp>
    </p:spTree>
    <p:extLst>
      <p:ext uri="{BB962C8B-B14F-4D97-AF65-F5344CB8AC3E}">
        <p14:creationId xmlns:p14="http://schemas.microsoft.com/office/powerpoint/2010/main" val="181157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CE03D50-24A4-4812-B026-D158F3133C08}" type="slidenum">
              <a:rPr lang="en-GB" altLang="en-US" smtClean="0"/>
              <a:pPr>
                <a:defRPr/>
              </a:pPr>
              <a:t>‹#›</a:t>
            </a:fld>
            <a:endParaRPr lang="en-GB" altLang="en-US"/>
          </a:p>
        </p:txBody>
      </p:sp>
    </p:spTree>
    <p:extLst>
      <p:ext uri="{BB962C8B-B14F-4D97-AF65-F5344CB8AC3E}">
        <p14:creationId xmlns:p14="http://schemas.microsoft.com/office/powerpoint/2010/main" val="207243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C7B351C-1C5D-4B0B-A148-C2FCE1300F40}" type="slidenum">
              <a:rPr lang="en-GB" altLang="en-US" smtClean="0"/>
              <a:pPr>
                <a:defRPr/>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8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GB"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GB"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A4AB7506-EE48-4696-80BA-9CA2A85B24B8}" type="slidenum">
              <a:rPr lang="en-GB" altLang="en-US" smtClean="0"/>
              <a:pPr>
                <a:defRPr/>
              </a:pPr>
              <a:t>‹#›</a:t>
            </a:fld>
            <a:endParaRPr lang="en-GB" alt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12" descr="IMG_2115v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3124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ittlewandlelettersandsounds.org.uk/resources/my-letters-and-sounds/weekly-reading-and-phonics/year1/resources-year-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5941"/>
            <a:ext cx="8229600" cy="2320290"/>
          </a:xfrm>
        </p:spPr>
        <p:txBody>
          <a:bodyPr>
            <a:normAutofit fontScale="85000" lnSpcReduction="10000"/>
          </a:bodyPr>
          <a:lstStyle/>
          <a:p>
            <a:pPr marL="0" indent="0" algn="ctr" eaLnBrk="1" hangingPunct="1">
              <a:buNone/>
            </a:pPr>
            <a:r>
              <a:rPr lang="en-GB" altLang="en-US" sz="5400" b="1" dirty="0">
                <a:solidFill>
                  <a:srgbClr val="00B050"/>
                </a:solidFill>
                <a:latin typeface="Century Gothic" panose="020B0502020202020204" pitchFamily="34" charset="0"/>
              </a:rPr>
              <a:t>Phonics Screening Workshop </a:t>
            </a:r>
          </a:p>
          <a:p>
            <a:pPr marL="0" indent="0" algn="ctr" eaLnBrk="1" hangingPunct="1">
              <a:buNone/>
            </a:pPr>
            <a:r>
              <a:rPr lang="en-GB" altLang="en-US" sz="4400" b="1" dirty="0">
                <a:solidFill>
                  <a:srgbClr val="00B050"/>
                </a:solidFill>
                <a:latin typeface="Century Gothic" panose="020B0502020202020204" pitchFamily="34" charset="0"/>
              </a:rPr>
              <a:t> </a:t>
            </a:r>
          </a:p>
          <a:p>
            <a:pPr marL="0" indent="0" algn="ctr" eaLnBrk="1" hangingPunct="1">
              <a:buNone/>
            </a:pPr>
            <a:r>
              <a:rPr lang="en-GB" altLang="en-US" sz="4400" b="1" dirty="0" err="1">
                <a:solidFill>
                  <a:srgbClr val="00B050"/>
                </a:solidFill>
                <a:latin typeface="Century Gothic" panose="020B0502020202020204" pitchFamily="34" charset="0"/>
              </a:rPr>
              <a:t>Wroughton</a:t>
            </a:r>
            <a:r>
              <a:rPr lang="en-GB" altLang="en-US" sz="4400" b="1" dirty="0">
                <a:solidFill>
                  <a:srgbClr val="00B050"/>
                </a:solidFill>
                <a:latin typeface="Century Gothic" panose="020B0502020202020204" pitchFamily="34" charset="0"/>
              </a:rPr>
              <a:t> Infant School </a:t>
            </a:r>
            <a:endParaRPr lang="en-GB" altLang="en-US" sz="4400" dirty="0">
              <a:solidFill>
                <a:srgbClr val="00B050"/>
              </a:solidFill>
              <a:latin typeface="Century Gothic" panose="020B0502020202020204" pitchFamily="34" charset="0"/>
            </a:endParaRPr>
          </a:p>
          <a:p>
            <a:pPr marL="0" indent="0">
              <a:buNone/>
            </a:pPr>
            <a:endParaRPr lang="en-GB" dirty="0"/>
          </a:p>
        </p:txBody>
      </p:sp>
      <p:pic>
        <p:nvPicPr>
          <p:cNvPr id="4" name="Picture 2" descr="Wroughton Infant School - Home">
            <a:extLst>
              <a:ext uri="{FF2B5EF4-FFF2-40B4-BE49-F238E27FC236}">
                <a16:creationId xmlns:a16="http://schemas.microsoft.com/office/drawing/2014/main" id="{CA5B2BD0-0529-4A6E-8B23-6667B845A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99" y="-102190"/>
            <a:ext cx="1621653" cy="154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37092"/>
      </p:ext>
    </p:extLst>
  </p:cSld>
  <p:clrMapOvr>
    <a:masterClrMapping/>
  </p:clrMapOvr>
  <mc:AlternateContent xmlns:mc="http://schemas.openxmlformats.org/markup-compatibility/2006" xmlns:p14="http://schemas.microsoft.com/office/powerpoint/2010/main">
    <mc:Choice Requires="p14">
      <p:transition p14:dur="0" advTm="3550"/>
    </mc:Choice>
    <mc:Fallback xmlns="">
      <p:transition advTm="35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6" y="-130758"/>
            <a:ext cx="7290054" cy="1499616"/>
          </a:xfrm>
        </p:spPr>
        <p:txBody>
          <a:bodyPr>
            <a:normAutofit/>
          </a:bodyPr>
          <a:lstStyle/>
          <a:p>
            <a:r>
              <a:rPr lang="en-GB" b="1" dirty="0">
                <a:solidFill>
                  <a:srgbClr val="00B050"/>
                </a:solidFill>
                <a:latin typeface="Century Gothic" panose="020B0502020202020204" pitchFamily="34" charset="0"/>
              </a:rPr>
              <a:t>What is the Phonics Screening Check?</a:t>
            </a:r>
          </a:p>
        </p:txBody>
      </p:sp>
      <p:sp>
        <p:nvSpPr>
          <p:cNvPr id="3" name="Content Placeholder 2"/>
          <p:cNvSpPr>
            <a:spLocks noGrp="1"/>
          </p:cNvSpPr>
          <p:nvPr>
            <p:ph idx="1"/>
          </p:nvPr>
        </p:nvSpPr>
        <p:spPr>
          <a:xfrm>
            <a:off x="257176" y="1505607"/>
            <a:ext cx="8558212" cy="3352143"/>
          </a:xfrm>
        </p:spPr>
        <p:txBody>
          <a:bodyPr>
            <a:normAutofit fontScale="92500" lnSpcReduction="20000"/>
          </a:bodyPr>
          <a:lstStyle/>
          <a:p>
            <a:pPr algn="just">
              <a:defRPr/>
            </a:pPr>
            <a:r>
              <a:rPr lang="en-GB" sz="2200" dirty="0">
                <a:solidFill>
                  <a:srgbClr val="00B050"/>
                </a:solidFill>
                <a:latin typeface="Century Gothic" panose="020B0502020202020204" pitchFamily="34" charset="0"/>
              </a:rPr>
              <a:t>Children in Year 1 throughout the country will all be taking part in a phonics screening check and this year it will be the week beginning the 12</a:t>
            </a:r>
            <a:r>
              <a:rPr lang="en-GB" sz="2200" baseline="30000" dirty="0">
                <a:solidFill>
                  <a:srgbClr val="00B050"/>
                </a:solidFill>
                <a:latin typeface="Century Gothic" panose="020B0502020202020204" pitchFamily="34" charset="0"/>
              </a:rPr>
              <a:t>th</a:t>
            </a:r>
            <a:r>
              <a:rPr lang="en-GB" sz="2200" dirty="0">
                <a:solidFill>
                  <a:srgbClr val="00B050"/>
                </a:solidFill>
                <a:latin typeface="Century Gothic" panose="020B0502020202020204" pitchFamily="34" charset="0"/>
              </a:rPr>
              <a:t> June. </a:t>
            </a:r>
          </a:p>
          <a:p>
            <a:pPr algn="just">
              <a:defRPr/>
            </a:pPr>
            <a:endParaRPr lang="en-GB" sz="2200" dirty="0">
              <a:solidFill>
                <a:srgbClr val="00B050"/>
              </a:solidFill>
              <a:latin typeface="Century Gothic" panose="020B0502020202020204" pitchFamily="34" charset="0"/>
            </a:endParaRPr>
          </a:p>
          <a:p>
            <a:pPr algn="just">
              <a:defRPr/>
            </a:pPr>
            <a:r>
              <a:rPr lang="en-GB" sz="2200" dirty="0">
                <a:solidFill>
                  <a:srgbClr val="00B050"/>
                </a:solidFill>
                <a:latin typeface="Century Gothic" panose="020B0502020202020204" pitchFamily="34" charset="0"/>
              </a:rPr>
              <a:t>Children in Year 2 will also take the check if they did not achieve the required result when in Year 1, or they have not taken the test before. </a:t>
            </a:r>
          </a:p>
          <a:p>
            <a:pPr algn="just">
              <a:defRPr/>
            </a:pPr>
            <a:endParaRPr lang="en-GB" sz="2200" dirty="0">
              <a:solidFill>
                <a:srgbClr val="00B050"/>
              </a:solidFill>
              <a:latin typeface="Century Gothic" panose="020B0502020202020204" pitchFamily="34" charset="0"/>
            </a:endParaRPr>
          </a:p>
          <a:p>
            <a:pPr algn="just">
              <a:defRPr/>
            </a:pPr>
            <a:r>
              <a:rPr lang="en-GB" sz="2200" dirty="0">
                <a:solidFill>
                  <a:srgbClr val="00B050"/>
                </a:solidFill>
                <a:latin typeface="Century Gothic" panose="020B0502020202020204" pitchFamily="34" charset="0"/>
              </a:rPr>
              <a:t>The phonics screening check is designed to confirm whether individual children have learnt phonic decoding and blending skills to an appropriate standard.</a:t>
            </a:r>
          </a:p>
          <a:p>
            <a:endParaRPr lang="en-GB" dirty="0"/>
          </a:p>
        </p:txBody>
      </p:sp>
      <p:pic>
        <p:nvPicPr>
          <p:cNvPr id="6146" name="Picture 2" descr="Image result for children read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242" y="5131249"/>
            <a:ext cx="2945871" cy="2003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roughton Infant School - Home">
            <a:extLst>
              <a:ext uri="{FF2B5EF4-FFF2-40B4-BE49-F238E27FC236}">
                <a16:creationId xmlns:a16="http://schemas.microsoft.com/office/drawing/2014/main" id="{BCC2A1FF-60D8-4AE1-9731-FBDAFA30F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089" y="76921"/>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88780"/>
      </p:ext>
    </p:extLst>
  </p:cSld>
  <p:clrMapOvr>
    <a:masterClrMapping/>
  </p:clrMapOvr>
  <mc:AlternateContent xmlns:mc="http://schemas.openxmlformats.org/markup-compatibility/2006" xmlns:p14="http://schemas.microsoft.com/office/powerpoint/2010/main">
    <mc:Choice Requires="p14">
      <p:transition p14:dur="0" advTm="25908"/>
    </mc:Choice>
    <mc:Fallback xmlns="">
      <p:transition advTm="259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6" y="0"/>
            <a:ext cx="7290054" cy="1499616"/>
          </a:xfrm>
        </p:spPr>
        <p:txBody>
          <a:bodyPr/>
          <a:lstStyle/>
          <a:p>
            <a:r>
              <a:rPr lang="en-GB" b="1" dirty="0">
                <a:solidFill>
                  <a:srgbClr val="00B050"/>
                </a:solidFill>
                <a:latin typeface="Century Gothic" panose="020B0502020202020204" pitchFamily="34" charset="0"/>
              </a:rPr>
              <a:t>What happens during the check?</a:t>
            </a:r>
          </a:p>
        </p:txBody>
      </p:sp>
      <p:sp>
        <p:nvSpPr>
          <p:cNvPr id="3" name="Content Placeholder 2"/>
          <p:cNvSpPr>
            <a:spLocks noGrp="1"/>
          </p:cNvSpPr>
          <p:nvPr>
            <p:ph idx="1"/>
          </p:nvPr>
        </p:nvSpPr>
        <p:spPr>
          <a:xfrm>
            <a:off x="441435" y="1631732"/>
            <a:ext cx="4713661" cy="4398007"/>
          </a:xfrm>
        </p:spPr>
        <p:txBody>
          <a:bodyPr>
            <a:normAutofit fontScale="85000" lnSpcReduction="10000"/>
          </a:bodyPr>
          <a:lstStyle/>
          <a:p>
            <a:r>
              <a:rPr lang="en-GB" sz="2800" dirty="0">
                <a:solidFill>
                  <a:srgbClr val="00B050"/>
                </a:solidFill>
                <a:latin typeface="Century Gothic" panose="020B0502020202020204" pitchFamily="34" charset="0"/>
              </a:rPr>
              <a:t>The check contains 40 words. Each child will sit one-to-one with their teacher and read each word aloud. </a:t>
            </a:r>
          </a:p>
          <a:p>
            <a:r>
              <a:rPr lang="en-GB" sz="2800" dirty="0">
                <a:solidFill>
                  <a:srgbClr val="00B050"/>
                </a:solidFill>
                <a:latin typeface="Century Gothic" panose="020B0502020202020204" pitchFamily="34" charset="0"/>
              </a:rPr>
              <a:t>The test will take approximately 10 minutes per child, although all children are different and will complete the check at their own pace.</a:t>
            </a:r>
          </a:p>
          <a:p>
            <a:r>
              <a:rPr lang="en-GB" sz="2800" dirty="0">
                <a:solidFill>
                  <a:srgbClr val="00B050"/>
                </a:solidFill>
                <a:latin typeface="Century Gothic" panose="020B0502020202020204" pitchFamily="34" charset="0"/>
              </a:rPr>
              <a:t> The list of words the children read is a combination of 20 real words and 20 pseudo words (nonsense words).</a:t>
            </a:r>
          </a:p>
          <a:p>
            <a:endParaRPr lang="en-GB" dirty="0">
              <a:latin typeface="SassoonPrimaryInfant" panose="00000400000000000000" pitchFamily="2" charset="0"/>
            </a:endParaRPr>
          </a:p>
        </p:txBody>
      </p:sp>
      <p:pic>
        <p:nvPicPr>
          <p:cNvPr id="4" name="Picture 2" descr="Wroughton Infant School - Home">
            <a:extLst>
              <a:ext uri="{FF2B5EF4-FFF2-40B4-BE49-F238E27FC236}">
                <a16:creationId xmlns:a16="http://schemas.microsoft.com/office/drawing/2014/main" id="{555018B7-AE32-45F1-97F9-299BB5821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089" y="76921"/>
            <a:ext cx="1068122" cy="10165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9EB1443-1E22-476E-B844-C1A48E50C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339" y="1813544"/>
            <a:ext cx="3890565" cy="279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93993"/>
      </p:ext>
    </p:extLst>
  </p:cSld>
  <p:clrMapOvr>
    <a:masterClrMapping/>
  </p:clrMapOvr>
  <mc:AlternateContent xmlns:mc="http://schemas.openxmlformats.org/markup-compatibility/2006" xmlns:p14="http://schemas.microsoft.com/office/powerpoint/2010/main">
    <mc:Choice Requires="p14">
      <p:transition p14:dur="0" advTm="20788"/>
    </mc:Choice>
    <mc:Fallback xmlns="">
      <p:transition advTm="207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47" y="0"/>
            <a:ext cx="8229600" cy="1143000"/>
          </a:xfrm>
        </p:spPr>
        <p:txBody>
          <a:bodyPr>
            <a:normAutofit fontScale="90000"/>
          </a:bodyPr>
          <a:lstStyle/>
          <a:p>
            <a:r>
              <a:rPr lang="en-GB" sz="4000" b="1" dirty="0">
                <a:solidFill>
                  <a:srgbClr val="00B050"/>
                </a:solidFill>
                <a:latin typeface="Century Gothic" panose="020B0502020202020204" pitchFamily="34" charset="0"/>
              </a:rPr>
              <a:t>Pseudo words (nonsense words/ rubbish words/ alien words)</a:t>
            </a:r>
          </a:p>
        </p:txBody>
      </p:sp>
      <p:sp>
        <p:nvSpPr>
          <p:cNvPr id="3" name="Content Placeholder 2"/>
          <p:cNvSpPr>
            <a:spLocks noGrp="1"/>
          </p:cNvSpPr>
          <p:nvPr>
            <p:ph idx="1"/>
          </p:nvPr>
        </p:nvSpPr>
        <p:spPr>
          <a:xfrm>
            <a:off x="409247" y="1300655"/>
            <a:ext cx="8229600" cy="4525963"/>
          </a:xfrm>
        </p:spPr>
        <p:txBody>
          <a:bodyPr/>
          <a:lstStyle/>
          <a:p>
            <a:r>
              <a:rPr lang="en-GB" sz="2000" dirty="0">
                <a:solidFill>
                  <a:srgbClr val="00B050"/>
                </a:solidFill>
                <a:latin typeface="Century Gothic" panose="020B0502020202020204" pitchFamily="34" charset="0"/>
              </a:rPr>
              <a:t>The pseudo words will be shown to your child with a picture of an alien. </a:t>
            </a:r>
          </a:p>
          <a:p>
            <a:r>
              <a:rPr lang="en-GB" sz="2000" dirty="0">
                <a:solidFill>
                  <a:srgbClr val="00B050"/>
                </a:solidFill>
                <a:latin typeface="Century Gothic" panose="020B0502020202020204" pitchFamily="34" charset="0"/>
              </a:rPr>
              <a:t>Pseudo words are included because they will be new to all pupils; they do not favour children with a good vocabulary knowledge or visual memory of words. </a:t>
            </a:r>
          </a:p>
          <a:p>
            <a:endParaRPr lang="en-GB" dirty="0">
              <a:solidFill>
                <a:srgbClr val="00B050"/>
              </a:solidFill>
              <a:latin typeface="Comic Sans MS" panose="030F0702030302020204"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261" y="3132893"/>
            <a:ext cx="4577478" cy="329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Wroughton Infant School - Home">
            <a:extLst>
              <a:ext uri="{FF2B5EF4-FFF2-40B4-BE49-F238E27FC236}">
                <a16:creationId xmlns:a16="http://schemas.microsoft.com/office/drawing/2014/main" id="{8A9A1B6F-2D84-403D-BF11-26A8766BE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79" y="193822"/>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08609"/>
      </p:ext>
    </p:extLst>
  </p:cSld>
  <p:clrMapOvr>
    <a:masterClrMapping/>
  </p:clrMapOvr>
  <mc:AlternateContent xmlns:mc="http://schemas.openxmlformats.org/markup-compatibility/2006" xmlns:p14="http://schemas.microsoft.com/office/powerpoint/2010/main">
    <mc:Choice Requires="p14">
      <p:transition p14:dur="0" advTm="21398"/>
    </mc:Choice>
    <mc:Fallback xmlns="">
      <p:transition advTm="2139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47" y="0"/>
            <a:ext cx="8229600" cy="1143000"/>
          </a:xfrm>
        </p:spPr>
        <p:txBody>
          <a:bodyPr/>
          <a:lstStyle/>
          <a:p>
            <a:r>
              <a:rPr lang="en-GB" sz="4000" b="1" dirty="0">
                <a:solidFill>
                  <a:srgbClr val="00B050"/>
                </a:solidFill>
                <a:latin typeface="Century Gothic" panose="020B0502020202020204" pitchFamily="34" charset="0"/>
              </a:rPr>
              <a:t>What is allowed? </a:t>
            </a:r>
          </a:p>
        </p:txBody>
      </p:sp>
      <p:sp>
        <p:nvSpPr>
          <p:cNvPr id="3" name="Content Placeholder 2"/>
          <p:cNvSpPr>
            <a:spLocks noGrp="1"/>
          </p:cNvSpPr>
          <p:nvPr>
            <p:ph idx="1"/>
          </p:nvPr>
        </p:nvSpPr>
        <p:spPr>
          <a:xfrm>
            <a:off x="409247" y="1300655"/>
            <a:ext cx="8229600" cy="4525963"/>
          </a:xfrm>
        </p:spPr>
        <p:txBody>
          <a:bodyPr/>
          <a:lstStyle/>
          <a:p>
            <a:pPr>
              <a:buFontTx/>
              <a:buChar char="-"/>
            </a:pPr>
            <a:r>
              <a:rPr lang="en-GB" sz="2800" dirty="0">
                <a:solidFill>
                  <a:srgbClr val="00B050"/>
                </a:solidFill>
                <a:latin typeface="Century Gothic" panose="020B0502020202020204" pitchFamily="34" charset="0"/>
              </a:rPr>
              <a:t>Children can either ‘sound talk’ and blend the word or just say the word.</a:t>
            </a:r>
          </a:p>
          <a:p>
            <a:pPr>
              <a:buFontTx/>
              <a:buChar char="-"/>
            </a:pPr>
            <a:r>
              <a:rPr lang="en-GB" sz="2800" dirty="0">
                <a:solidFill>
                  <a:srgbClr val="00B050"/>
                </a:solidFill>
                <a:latin typeface="Century Gothic" panose="020B0502020202020204" pitchFamily="34" charset="0"/>
              </a:rPr>
              <a:t>Self-correction </a:t>
            </a:r>
          </a:p>
          <a:p>
            <a:pPr>
              <a:buFontTx/>
              <a:buChar char="-"/>
            </a:pPr>
            <a:r>
              <a:rPr lang="en-GB" sz="2800" dirty="0">
                <a:solidFill>
                  <a:srgbClr val="00B050"/>
                </a:solidFill>
                <a:latin typeface="Century Gothic" panose="020B0502020202020204" pitchFamily="34" charset="0"/>
              </a:rPr>
              <a:t>Taking into account any difficulties with pronunciation. </a:t>
            </a:r>
          </a:p>
          <a:p>
            <a:pPr>
              <a:buFontTx/>
              <a:buChar char="-"/>
            </a:pPr>
            <a:r>
              <a:rPr lang="en-GB" sz="2800" dirty="0">
                <a:solidFill>
                  <a:srgbClr val="00B050"/>
                </a:solidFill>
                <a:latin typeface="Century Gothic" panose="020B0502020202020204" pitchFamily="34" charset="0"/>
              </a:rPr>
              <a:t>General and impartial encouragement.</a:t>
            </a:r>
          </a:p>
          <a:p>
            <a:pPr marL="0" indent="0">
              <a:buNone/>
            </a:pPr>
            <a:r>
              <a:rPr lang="en-GB" sz="2800" dirty="0">
                <a:solidFill>
                  <a:srgbClr val="00B050"/>
                </a:solidFill>
                <a:latin typeface="Century Gothic" panose="020B0502020202020204" pitchFamily="34" charset="0"/>
              </a:rPr>
              <a:t>    (okay, thank you and next)</a:t>
            </a:r>
          </a:p>
          <a:p>
            <a:pPr>
              <a:buFontTx/>
              <a:buChar char="-"/>
            </a:pPr>
            <a:endParaRPr lang="en-GB" sz="2000" dirty="0">
              <a:solidFill>
                <a:srgbClr val="00B050"/>
              </a:solidFill>
              <a:latin typeface="Comic Sans MS" panose="030F0702030302020204" pitchFamily="66" charset="0"/>
            </a:endParaRPr>
          </a:p>
          <a:p>
            <a:endParaRPr lang="en-GB" dirty="0">
              <a:solidFill>
                <a:srgbClr val="00B050"/>
              </a:solidFill>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4295" y="4130113"/>
            <a:ext cx="1751511" cy="2181967"/>
          </a:xfrm>
          <a:prstGeom prst="rect">
            <a:avLst/>
          </a:prstGeom>
        </p:spPr>
      </p:pic>
      <p:pic>
        <p:nvPicPr>
          <p:cNvPr id="5" name="Picture 2" descr="Wroughton Infant School - Home">
            <a:extLst>
              <a:ext uri="{FF2B5EF4-FFF2-40B4-BE49-F238E27FC236}">
                <a16:creationId xmlns:a16="http://schemas.microsoft.com/office/drawing/2014/main" id="{FDE047D1-999F-481F-98A5-5028F45D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48141"/>
      </p:ext>
    </p:extLst>
  </p:cSld>
  <p:clrMapOvr>
    <a:masterClrMapping/>
  </p:clrMapOvr>
  <mc:AlternateContent xmlns:mc="http://schemas.openxmlformats.org/markup-compatibility/2006" xmlns:p14="http://schemas.microsoft.com/office/powerpoint/2010/main">
    <mc:Choice Requires="p14">
      <p:transition p14:dur="0" advTm="34623"/>
    </mc:Choice>
    <mc:Fallback xmlns="">
      <p:transition advTm="346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47" y="0"/>
            <a:ext cx="8229600" cy="1143000"/>
          </a:xfrm>
        </p:spPr>
        <p:txBody>
          <a:bodyPr/>
          <a:lstStyle/>
          <a:p>
            <a:r>
              <a:rPr lang="en-GB" sz="4000" b="1" dirty="0">
                <a:solidFill>
                  <a:srgbClr val="00B050"/>
                </a:solidFill>
                <a:latin typeface="Century Gothic" panose="020B0502020202020204" pitchFamily="34" charset="0"/>
              </a:rPr>
              <a:t>What is not allowed? </a:t>
            </a:r>
          </a:p>
        </p:txBody>
      </p:sp>
      <p:sp>
        <p:nvSpPr>
          <p:cNvPr id="3" name="Content Placeholder 2"/>
          <p:cNvSpPr>
            <a:spLocks noGrp="1"/>
          </p:cNvSpPr>
          <p:nvPr>
            <p:ph idx="1"/>
          </p:nvPr>
        </p:nvSpPr>
        <p:spPr>
          <a:xfrm>
            <a:off x="409247" y="1300655"/>
            <a:ext cx="8229600" cy="4525963"/>
          </a:xfrm>
        </p:spPr>
        <p:txBody>
          <a:bodyPr/>
          <a:lstStyle/>
          <a:p>
            <a:pPr>
              <a:buFontTx/>
              <a:buChar char="-"/>
            </a:pPr>
            <a:r>
              <a:rPr lang="en-GB" sz="2800" dirty="0">
                <a:solidFill>
                  <a:srgbClr val="00B050"/>
                </a:solidFill>
                <a:latin typeface="Century Gothic" panose="020B0502020202020204" pitchFamily="34" charset="0"/>
              </a:rPr>
              <a:t>Saying the phonemes without blending. </a:t>
            </a:r>
          </a:p>
          <a:p>
            <a:pPr>
              <a:buFontTx/>
              <a:buChar char="-"/>
            </a:pPr>
            <a:r>
              <a:rPr lang="en-GB" sz="2800" dirty="0">
                <a:solidFill>
                  <a:srgbClr val="00B050"/>
                </a:solidFill>
                <a:latin typeface="Century Gothic" panose="020B0502020202020204" pitchFamily="34" charset="0"/>
              </a:rPr>
              <a:t>Being encouraged to have another go. </a:t>
            </a:r>
          </a:p>
          <a:p>
            <a:pPr>
              <a:buFontTx/>
              <a:buChar char="-"/>
            </a:pPr>
            <a:r>
              <a:rPr lang="en-GB" sz="2800" dirty="0">
                <a:solidFill>
                  <a:srgbClr val="00B050"/>
                </a:solidFill>
                <a:latin typeface="Century Gothic" panose="020B0502020202020204" pitchFamily="34" charset="0"/>
              </a:rPr>
              <a:t>Having several goes and then having the correct one accepted. </a:t>
            </a:r>
          </a:p>
          <a:p>
            <a:endParaRPr lang="en-GB"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721" y="3501621"/>
            <a:ext cx="2482652" cy="2482652"/>
          </a:xfrm>
          <a:prstGeom prst="rect">
            <a:avLst/>
          </a:prstGeom>
        </p:spPr>
      </p:pic>
      <p:pic>
        <p:nvPicPr>
          <p:cNvPr id="6" name="Picture 2" descr="Wroughton Infant School - Home">
            <a:extLst>
              <a:ext uri="{FF2B5EF4-FFF2-40B4-BE49-F238E27FC236}">
                <a16:creationId xmlns:a16="http://schemas.microsoft.com/office/drawing/2014/main" id="{A52076EC-6AC7-4B1D-AF7E-77FD27DB3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85601"/>
      </p:ext>
    </p:extLst>
  </p:cSld>
  <p:clrMapOvr>
    <a:masterClrMapping/>
  </p:clrMapOvr>
  <mc:AlternateContent xmlns:mc="http://schemas.openxmlformats.org/markup-compatibility/2006" xmlns:p14="http://schemas.microsoft.com/office/powerpoint/2010/main">
    <mc:Choice Requires="p14">
      <p:transition p14:dur="0" advTm="18553"/>
    </mc:Choice>
    <mc:Fallback xmlns="">
      <p:transition advTm="1855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47" y="0"/>
            <a:ext cx="8229600" cy="1143000"/>
          </a:xfrm>
        </p:spPr>
        <p:txBody>
          <a:bodyPr/>
          <a:lstStyle/>
          <a:p>
            <a:r>
              <a:rPr lang="en-GB" sz="4000" b="1" dirty="0">
                <a:solidFill>
                  <a:srgbClr val="00B050"/>
                </a:solidFill>
                <a:latin typeface="Century Gothic" panose="020B0502020202020204" pitchFamily="34" charset="0"/>
              </a:rPr>
              <a:t>Issues that have arisen previously …</a:t>
            </a:r>
          </a:p>
        </p:txBody>
      </p:sp>
      <p:sp>
        <p:nvSpPr>
          <p:cNvPr id="3" name="Content Placeholder 2"/>
          <p:cNvSpPr>
            <a:spLocks noGrp="1"/>
          </p:cNvSpPr>
          <p:nvPr>
            <p:ph idx="1"/>
          </p:nvPr>
        </p:nvSpPr>
        <p:spPr>
          <a:xfrm>
            <a:off x="409247" y="1300655"/>
            <a:ext cx="8229600" cy="4525963"/>
          </a:xfrm>
        </p:spPr>
        <p:txBody>
          <a:bodyPr/>
          <a:lstStyle/>
          <a:p>
            <a:pPr>
              <a:buFontTx/>
              <a:buChar char="-"/>
            </a:pPr>
            <a:r>
              <a:rPr lang="en-GB" sz="2800" dirty="0">
                <a:solidFill>
                  <a:srgbClr val="00B050"/>
                </a:solidFill>
                <a:latin typeface="Century Gothic" panose="020B0502020202020204" pitchFamily="34" charset="0"/>
              </a:rPr>
              <a:t>Some children read nonsense words as real words, e.g. </a:t>
            </a:r>
            <a:r>
              <a:rPr lang="en-GB" sz="2800" b="1" dirty="0" err="1">
                <a:solidFill>
                  <a:srgbClr val="00B050"/>
                </a:solidFill>
                <a:latin typeface="Century Gothic" panose="020B0502020202020204" pitchFamily="34" charset="0"/>
              </a:rPr>
              <a:t>strom</a:t>
            </a:r>
            <a:r>
              <a:rPr lang="en-GB" sz="2800" dirty="0">
                <a:solidFill>
                  <a:srgbClr val="00B050"/>
                </a:solidFill>
                <a:latin typeface="Century Gothic" panose="020B0502020202020204" pitchFamily="34" charset="0"/>
              </a:rPr>
              <a:t> as </a:t>
            </a:r>
            <a:r>
              <a:rPr lang="en-GB" sz="2800" b="1" dirty="0">
                <a:solidFill>
                  <a:srgbClr val="00B050"/>
                </a:solidFill>
                <a:latin typeface="Century Gothic" panose="020B0502020202020204" pitchFamily="34" charset="0"/>
              </a:rPr>
              <a:t>storm</a:t>
            </a:r>
            <a:r>
              <a:rPr lang="en-GB" sz="2800" dirty="0">
                <a:solidFill>
                  <a:srgbClr val="00B050"/>
                </a:solidFill>
                <a:latin typeface="Century Gothic" panose="020B0502020202020204" pitchFamily="34" charset="0"/>
              </a:rPr>
              <a:t>. </a:t>
            </a:r>
          </a:p>
          <a:p>
            <a:pPr>
              <a:buFontTx/>
              <a:buChar char="-"/>
            </a:pPr>
            <a:r>
              <a:rPr lang="en-GB" sz="2800" dirty="0">
                <a:solidFill>
                  <a:srgbClr val="00B050"/>
                </a:solidFill>
                <a:latin typeface="Century Gothic" panose="020B0502020202020204" pitchFamily="34" charset="0"/>
              </a:rPr>
              <a:t>Unfamiliar with vocabulary used in real word sections of the check. </a:t>
            </a:r>
          </a:p>
          <a:p>
            <a:pPr>
              <a:buFontTx/>
              <a:buChar char="-"/>
            </a:pPr>
            <a:r>
              <a:rPr lang="en-GB" sz="2800" dirty="0">
                <a:solidFill>
                  <a:srgbClr val="00B050"/>
                </a:solidFill>
                <a:latin typeface="Century Gothic" panose="020B0502020202020204" pitchFamily="34" charset="0"/>
              </a:rPr>
              <a:t>Adjacent consonants e.g. nonsense words like </a:t>
            </a:r>
            <a:r>
              <a:rPr lang="en-GB" sz="2800" b="1" dirty="0" err="1">
                <a:solidFill>
                  <a:srgbClr val="00B050"/>
                </a:solidFill>
                <a:latin typeface="Century Gothic" panose="020B0502020202020204" pitchFamily="34" charset="0"/>
              </a:rPr>
              <a:t>st</a:t>
            </a:r>
            <a:r>
              <a:rPr lang="en-GB" sz="2800" b="1" u="sng" dirty="0" err="1">
                <a:solidFill>
                  <a:srgbClr val="00B050"/>
                </a:solidFill>
                <a:latin typeface="Century Gothic" panose="020B0502020202020204" pitchFamily="34" charset="0"/>
              </a:rPr>
              <a:t>ra</a:t>
            </a:r>
            <a:r>
              <a:rPr lang="en-GB" sz="2800" b="1" dirty="0" err="1">
                <a:solidFill>
                  <a:srgbClr val="00B050"/>
                </a:solidFill>
                <a:latin typeface="Century Gothic" panose="020B0502020202020204" pitchFamily="34" charset="0"/>
              </a:rPr>
              <a:t>ck</a:t>
            </a:r>
            <a:r>
              <a:rPr lang="en-GB" sz="2800" dirty="0">
                <a:solidFill>
                  <a:srgbClr val="00B050"/>
                </a:solidFill>
                <a:latin typeface="Century Gothic" panose="020B0502020202020204" pitchFamily="34" charset="0"/>
              </a:rPr>
              <a:t> may be misread as </a:t>
            </a:r>
            <a:r>
              <a:rPr lang="en-GB" sz="2800" b="1" dirty="0" err="1">
                <a:solidFill>
                  <a:srgbClr val="00B050"/>
                </a:solidFill>
                <a:latin typeface="Century Gothic" panose="020B0502020202020204" pitchFamily="34" charset="0"/>
              </a:rPr>
              <a:t>st</a:t>
            </a:r>
            <a:r>
              <a:rPr lang="en-GB" sz="2800" b="1" u="sng" dirty="0" err="1">
                <a:solidFill>
                  <a:srgbClr val="00B050"/>
                </a:solidFill>
                <a:latin typeface="Century Gothic" panose="020B0502020202020204" pitchFamily="34" charset="0"/>
              </a:rPr>
              <a:t>ar</a:t>
            </a:r>
            <a:r>
              <a:rPr lang="en-GB" sz="2800" b="1" dirty="0" err="1">
                <a:solidFill>
                  <a:srgbClr val="00B050"/>
                </a:solidFill>
                <a:latin typeface="Century Gothic" panose="020B0502020202020204" pitchFamily="34" charset="0"/>
              </a:rPr>
              <a:t>ck</a:t>
            </a:r>
            <a:r>
              <a:rPr lang="en-GB" sz="2800" dirty="0">
                <a:solidFill>
                  <a:srgbClr val="00B050"/>
                </a:solidFill>
                <a:latin typeface="Century Gothic" panose="020B0502020202020204" pitchFamily="34" charset="0"/>
              </a:rPr>
              <a:t>. This difficulty can be reduced through sounding out using fingers.</a:t>
            </a:r>
            <a:endParaRPr lang="en-GB" sz="4000" dirty="0">
              <a:solidFill>
                <a:srgbClr val="00B050"/>
              </a:solidFill>
              <a:latin typeface="Century Gothic" panose="020B0502020202020204" pitchFamily="34" charset="0"/>
            </a:endParaRPr>
          </a:p>
        </p:txBody>
      </p:sp>
      <p:pic>
        <p:nvPicPr>
          <p:cNvPr id="4" name="Picture 2" descr="Wroughton Infant School - Home">
            <a:extLst>
              <a:ext uri="{FF2B5EF4-FFF2-40B4-BE49-F238E27FC236}">
                <a16:creationId xmlns:a16="http://schemas.microsoft.com/office/drawing/2014/main" id="{0447F2D0-1FB8-4361-B9C0-EB3A9B606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41532"/>
      </p:ext>
    </p:extLst>
  </p:cSld>
  <p:clrMapOvr>
    <a:masterClrMapping/>
  </p:clrMapOvr>
  <mc:AlternateContent xmlns:mc="http://schemas.openxmlformats.org/markup-compatibility/2006" xmlns:p14="http://schemas.microsoft.com/office/powerpoint/2010/main">
    <mc:Choice Requires="p14">
      <p:transition p14:dur="0" advTm="29635"/>
    </mc:Choice>
    <mc:Fallback xmlns="">
      <p:transition advTm="2963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8" y="-140214"/>
            <a:ext cx="7290054" cy="1499616"/>
          </a:xfrm>
        </p:spPr>
        <p:txBody>
          <a:bodyPr/>
          <a:lstStyle/>
          <a:p>
            <a:r>
              <a:rPr lang="en-GB" b="1" dirty="0">
                <a:solidFill>
                  <a:srgbClr val="00B050"/>
                </a:solidFill>
                <a:latin typeface="Century Gothic" panose="020B0502020202020204" pitchFamily="34" charset="0"/>
              </a:rPr>
              <a:t>Reporting to parents </a:t>
            </a:r>
          </a:p>
        </p:txBody>
      </p:sp>
      <p:sp>
        <p:nvSpPr>
          <p:cNvPr id="3" name="Content Placeholder 2"/>
          <p:cNvSpPr>
            <a:spLocks noGrp="1"/>
          </p:cNvSpPr>
          <p:nvPr>
            <p:ph idx="1"/>
          </p:nvPr>
        </p:nvSpPr>
        <p:spPr>
          <a:xfrm>
            <a:off x="457200" y="1600200"/>
            <a:ext cx="8229600" cy="1773621"/>
          </a:xfrm>
        </p:spPr>
        <p:txBody>
          <a:bodyPr/>
          <a:lstStyle/>
          <a:p>
            <a:pPr marL="0" indent="0">
              <a:buNone/>
            </a:pPr>
            <a:r>
              <a:rPr lang="en-GB" sz="2400" dirty="0">
                <a:solidFill>
                  <a:srgbClr val="00B050"/>
                </a:solidFill>
                <a:latin typeface="Century Gothic" panose="020B0502020202020204" pitchFamily="34" charset="0"/>
              </a:rPr>
              <a:t>By the end of the summer term all schools must report each child's results to their parents. They will also confirm if the child has met the standard threshold. Children who do not achieve the expected level will retake the test when they are in Year 2.</a:t>
            </a:r>
          </a:p>
          <a:p>
            <a:endParaRPr lang="en-GB" dirty="0">
              <a:solidFill>
                <a:srgbClr val="00B050"/>
              </a:solidFill>
              <a:latin typeface="Comic Sans MS" panose="030F0702030302020204" pitchFamily="66" charset="0"/>
            </a:endParaRPr>
          </a:p>
        </p:txBody>
      </p:sp>
      <p:pic>
        <p:nvPicPr>
          <p:cNvPr id="2050" name="Picture 2" descr="https://blogs.glowscotland.org.uk/er/Uplawmoor/files/2014/01/Parent-TeacherConfer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1311" y="3614619"/>
            <a:ext cx="3734348" cy="2458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roughton Infant School - Home">
            <a:extLst>
              <a:ext uri="{FF2B5EF4-FFF2-40B4-BE49-F238E27FC236}">
                <a16:creationId xmlns:a16="http://schemas.microsoft.com/office/drawing/2014/main" id="{0D3B707E-CBDA-42AA-AB5F-58AAF61A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7301"/>
      </p:ext>
    </p:extLst>
  </p:cSld>
  <p:clrMapOvr>
    <a:masterClrMapping/>
  </p:clrMapOvr>
  <mc:AlternateContent xmlns:mc="http://schemas.openxmlformats.org/markup-compatibility/2006" xmlns:p14="http://schemas.microsoft.com/office/powerpoint/2010/main">
    <mc:Choice Requires="p14">
      <p:transition p14:dur="0" advTm="15176"/>
    </mc:Choice>
    <mc:Fallback xmlns="">
      <p:transition advTm="151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6" y="-67927"/>
            <a:ext cx="7290054" cy="1499616"/>
          </a:xfrm>
        </p:spPr>
        <p:txBody>
          <a:bodyPr/>
          <a:lstStyle/>
          <a:p>
            <a:r>
              <a:rPr lang="en-GB" b="1" dirty="0">
                <a:solidFill>
                  <a:srgbClr val="00B050"/>
                </a:solidFill>
                <a:latin typeface="Century Gothic" panose="020B0502020202020204" pitchFamily="34" charset="0"/>
              </a:rPr>
              <a:t>How are the results used?</a:t>
            </a:r>
          </a:p>
        </p:txBody>
      </p:sp>
      <p:sp>
        <p:nvSpPr>
          <p:cNvPr id="3" name="Content Placeholder 2"/>
          <p:cNvSpPr>
            <a:spLocks noGrp="1"/>
          </p:cNvSpPr>
          <p:nvPr>
            <p:ph idx="1"/>
          </p:nvPr>
        </p:nvSpPr>
        <p:spPr>
          <a:xfrm>
            <a:off x="457200" y="1600201"/>
            <a:ext cx="8229600" cy="1584434"/>
          </a:xfrm>
        </p:spPr>
        <p:txBody>
          <a:bodyPr/>
          <a:lstStyle/>
          <a:p>
            <a:pPr marL="0" indent="0">
              <a:buNone/>
            </a:pPr>
            <a:r>
              <a:rPr lang="en-GB" dirty="0">
                <a:solidFill>
                  <a:srgbClr val="00B050"/>
                </a:solidFill>
                <a:latin typeface="Century Gothic" panose="020B0502020202020204" pitchFamily="34" charset="0"/>
              </a:rPr>
              <a:t>Results from the check will be used by schools to analyse their own performance and for Ofsted to use in inspections.</a:t>
            </a:r>
          </a:p>
          <a:p>
            <a:endParaRPr lang="en-GB" dirty="0">
              <a:latin typeface="SassoonPrimaryInfant" panose="00000400000000000000"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472" y="3834662"/>
            <a:ext cx="20764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Wroughton Infant School - Home">
            <a:extLst>
              <a:ext uri="{FF2B5EF4-FFF2-40B4-BE49-F238E27FC236}">
                <a16:creationId xmlns:a16="http://schemas.microsoft.com/office/drawing/2014/main" id="{A68137FE-8DF6-4757-BA88-83045B90A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440342"/>
      </p:ext>
    </p:extLst>
  </p:cSld>
  <p:clrMapOvr>
    <a:masterClrMapping/>
  </p:clrMapOvr>
  <mc:AlternateContent xmlns:mc="http://schemas.openxmlformats.org/markup-compatibility/2006" xmlns:p14="http://schemas.microsoft.com/office/powerpoint/2010/main">
    <mc:Choice Requires="p14">
      <p:transition p14:dur="0" advTm="13392"/>
    </mc:Choice>
    <mc:Fallback xmlns="">
      <p:transition advTm="133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
            <a:ext cx="8229600" cy="1143000"/>
          </a:xfrm>
        </p:spPr>
        <p:txBody>
          <a:bodyPr>
            <a:normAutofit fontScale="90000"/>
          </a:bodyPr>
          <a:lstStyle/>
          <a:p>
            <a:r>
              <a:rPr lang="en-GB" b="1" dirty="0">
                <a:solidFill>
                  <a:srgbClr val="00B050"/>
                </a:solidFill>
                <a:latin typeface="Century Gothic" panose="020B0502020202020204" pitchFamily="34" charset="0"/>
              </a:rPr>
              <a:t>How can I help my child at home?</a:t>
            </a:r>
          </a:p>
        </p:txBody>
      </p:sp>
      <p:sp>
        <p:nvSpPr>
          <p:cNvPr id="3" name="Content Placeholder 2"/>
          <p:cNvSpPr>
            <a:spLocks noGrp="1"/>
          </p:cNvSpPr>
          <p:nvPr>
            <p:ph idx="1"/>
          </p:nvPr>
        </p:nvSpPr>
        <p:spPr>
          <a:xfrm>
            <a:off x="457200" y="1075155"/>
            <a:ext cx="8229600" cy="4525963"/>
          </a:xfrm>
        </p:spPr>
        <p:txBody>
          <a:bodyPr>
            <a:normAutofit fontScale="85000" lnSpcReduction="10000"/>
          </a:bodyPr>
          <a:lstStyle/>
          <a:p>
            <a:pPr marL="285750" indent="-192088" algn="just">
              <a:buFont typeface="Arial" panose="020B0604020202020204" pitchFamily="34" charset="0"/>
              <a:buChar char="•"/>
              <a:defRPr/>
            </a:pPr>
            <a:r>
              <a:rPr lang="en-GB" sz="1800" dirty="0">
                <a:solidFill>
                  <a:srgbClr val="00B050"/>
                </a:solidFill>
                <a:latin typeface="Century Gothic" panose="020B0502020202020204" pitchFamily="34" charset="0"/>
              </a:rPr>
              <a:t>Play lots of sound and listening games with your child</a:t>
            </a:r>
          </a:p>
          <a:p>
            <a:pPr marL="93662" indent="0" algn="just">
              <a:buNone/>
              <a:defRPr/>
            </a:pPr>
            <a:endParaRPr lang="en-GB" sz="1800" dirty="0">
              <a:solidFill>
                <a:srgbClr val="00B050"/>
              </a:solidFill>
              <a:latin typeface="Century Gothic" panose="020B0502020202020204" pitchFamily="34" charset="0"/>
            </a:endParaRPr>
          </a:p>
          <a:p>
            <a:pPr marL="285750" indent="-192088" algn="just">
              <a:buFont typeface="Arial" panose="020B0604020202020204" pitchFamily="34" charset="0"/>
              <a:buChar char="•"/>
              <a:defRPr/>
            </a:pPr>
            <a:r>
              <a:rPr lang="en-GB" sz="1800" dirty="0">
                <a:solidFill>
                  <a:srgbClr val="00B050"/>
                </a:solidFill>
                <a:latin typeface="Century Gothic" panose="020B0502020202020204" pitchFamily="34" charset="0"/>
              </a:rPr>
              <a:t>Read to and with your child as much as possible. </a:t>
            </a:r>
          </a:p>
          <a:p>
            <a:pPr marL="285750" indent="-192088" algn="just">
              <a:buFont typeface="Arial" panose="020B0604020202020204" pitchFamily="34" charset="0"/>
              <a:buChar char="•"/>
              <a:defRPr/>
            </a:pPr>
            <a:endParaRPr lang="en-GB" sz="1800" dirty="0">
              <a:solidFill>
                <a:srgbClr val="00B050"/>
              </a:solidFill>
              <a:latin typeface="Century Gothic" panose="020B0502020202020204" pitchFamily="34" charset="0"/>
            </a:endParaRPr>
          </a:p>
          <a:p>
            <a:pPr marL="285750" indent="-192088" algn="just">
              <a:buFont typeface="Arial" panose="020B0604020202020204" pitchFamily="34" charset="0"/>
              <a:buChar char="•"/>
              <a:defRPr/>
            </a:pPr>
            <a:r>
              <a:rPr lang="en-GB" sz="1800" dirty="0">
                <a:solidFill>
                  <a:srgbClr val="00B050"/>
                </a:solidFill>
                <a:latin typeface="Century Gothic" panose="020B0502020202020204" pitchFamily="34" charset="0"/>
              </a:rPr>
              <a:t>Encourage and praise – get them to have a ‘good guess’.</a:t>
            </a:r>
          </a:p>
          <a:p>
            <a:pPr marL="285750" indent="-192088" algn="just">
              <a:buFont typeface="Arial" panose="020B0604020202020204" pitchFamily="34" charset="0"/>
              <a:buChar char="•"/>
              <a:defRPr/>
            </a:pPr>
            <a:endParaRPr lang="en-GB" sz="1800" dirty="0">
              <a:solidFill>
                <a:srgbClr val="00B050"/>
              </a:solidFill>
              <a:latin typeface="Century Gothic" panose="020B0502020202020204" pitchFamily="34" charset="0"/>
            </a:endParaRPr>
          </a:p>
          <a:p>
            <a:pPr marL="285750" indent="-192088" algn="just">
              <a:buFont typeface="Arial" panose="020B0604020202020204" pitchFamily="34" charset="0"/>
              <a:buChar char="•"/>
              <a:defRPr/>
            </a:pPr>
            <a:r>
              <a:rPr lang="en-GB" sz="1800" dirty="0">
                <a:solidFill>
                  <a:srgbClr val="00B050"/>
                </a:solidFill>
                <a:latin typeface="Century Gothic" panose="020B0502020202020204" pitchFamily="34"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sz="1800" dirty="0">
              <a:solidFill>
                <a:srgbClr val="00B050"/>
              </a:solidFill>
              <a:latin typeface="Century Gothic" panose="020B0502020202020204" pitchFamily="34" charset="0"/>
            </a:endParaRPr>
          </a:p>
          <a:p>
            <a:pPr marL="285750" indent="-192088" algn="just">
              <a:buFont typeface="Arial" panose="020B0604020202020204" pitchFamily="34" charset="0"/>
              <a:buChar char="•"/>
              <a:defRPr/>
            </a:pPr>
            <a:r>
              <a:rPr lang="en-GB" sz="1800" dirty="0">
                <a:solidFill>
                  <a:srgbClr val="00B050"/>
                </a:solidFill>
                <a:latin typeface="Century Gothic" panose="020B0502020202020204" pitchFamily="34" charset="0"/>
              </a:rPr>
              <a:t>Blend the sounds by pointing to each one, e.g. /c/ in cat, /p/ in pat, /ng/ in sing, /</a:t>
            </a:r>
            <a:r>
              <a:rPr lang="en-GB" sz="1800" dirty="0" err="1">
                <a:solidFill>
                  <a:srgbClr val="00B050"/>
                </a:solidFill>
                <a:latin typeface="Century Gothic" panose="020B0502020202020204" pitchFamily="34" charset="0"/>
              </a:rPr>
              <a:t>ee</a:t>
            </a:r>
            <a:r>
              <a:rPr lang="en-GB" sz="1800" dirty="0">
                <a:solidFill>
                  <a:srgbClr val="00B050"/>
                </a:solidFill>
                <a:latin typeface="Century Gothic" panose="020B0502020202020204" pitchFamily="34" charset="0"/>
              </a:rPr>
              <a:t>/ in been. Next move your finger under the whole word as you say it.</a:t>
            </a:r>
          </a:p>
          <a:p>
            <a:pPr marL="285750" indent="-192088" algn="just">
              <a:buFont typeface="Arial" panose="020B0604020202020204" pitchFamily="34" charset="0"/>
              <a:buChar char="•"/>
              <a:defRPr/>
            </a:pPr>
            <a:endParaRPr lang="en-GB" sz="1800" dirty="0">
              <a:solidFill>
                <a:srgbClr val="00B050"/>
              </a:solidFill>
              <a:latin typeface="Century Gothic" panose="020B0502020202020204" pitchFamily="34" charset="0"/>
            </a:endParaRPr>
          </a:p>
          <a:p>
            <a:pPr marL="285750" indent="-192088" algn="just">
              <a:buFont typeface="Arial" panose="020B0604020202020204" pitchFamily="34" charset="0"/>
              <a:buChar char="•"/>
              <a:defRPr/>
            </a:pPr>
            <a:r>
              <a:rPr lang="en-GB" sz="1800" dirty="0">
                <a:solidFill>
                  <a:srgbClr val="00B050"/>
                </a:solidFill>
                <a:latin typeface="Century Gothic" panose="020B0502020202020204" pitchFamily="34" charset="0"/>
              </a:rPr>
              <a:t>Discuss the meaning of words if your child does not know what they have read.</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899" y="988245"/>
            <a:ext cx="1592729" cy="217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Wroughton Infant School - Home">
            <a:extLst>
              <a:ext uri="{FF2B5EF4-FFF2-40B4-BE49-F238E27FC236}">
                <a16:creationId xmlns:a16="http://schemas.microsoft.com/office/drawing/2014/main" id="{FA5B02D2-8E6C-47A5-B35D-B657057D2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75331"/>
      </p:ext>
    </p:extLst>
  </p:cSld>
  <p:clrMapOvr>
    <a:masterClrMapping/>
  </p:clrMapOvr>
  <mc:AlternateContent xmlns:mc="http://schemas.openxmlformats.org/markup-compatibility/2006" xmlns:p14="http://schemas.microsoft.com/office/powerpoint/2010/main">
    <mc:Choice Requires="p14">
      <p:transition p14:dur="0" advTm="23154"/>
    </mc:Choice>
    <mc:Fallback xmlns="">
      <p:transition advTm="2315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50"/>
                </a:solidFill>
                <a:latin typeface="Century Gothic" panose="020B0502020202020204" pitchFamily="34" charset="0"/>
              </a:rPr>
              <a:t>Resources </a:t>
            </a:r>
          </a:p>
        </p:txBody>
      </p:sp>
      <p:sp>
        <p:nvSpPr>
          <p:cNvPr id="3" name="Content Placeholder 2"/>
          <p:cNvSpPr>
            <a:spLocks noGrp="1"/>
          </p:cNvSpPr>
          <p:nvPr>
            <p:ph idx="1"/>
          </p:nvPr>
        </p:nvSpPr>
        <p:spPr>
          <a:xfrm>
            <a:off x="557630" y="1678397"/>
            <a:ext cx="8229600" cy="4525963"/>
          </a:xfrm>
        </p:spPr>
        <p:txBody>
          <a:bodyPr/>
          <a:lstStyle/>
          <a:p>
            <a:r>
              <a:rPr lang="en-GB" dirty="0">
                <a:solidFill>
                  <a:srgbClr val="00B050"/>
                </a:solidFill>
                <a:latin typeface="Century Gothic" panose="020B0502020202020204" pitchFamily="34" charset="0"/>
              </a:rPr>
              <a:t>Google play app store – (hairy phonics 1, hooked on phonics, phonics sound match game, phonic puzzles). </a:t>
            </a:r>
          </a:p>
          <a:p>
            <a:r>
              <a:rPr lang="en-GB" dirty="0">
                <a:solidFill>
                  <a:srgbClr val="00B050"/>
                </a:solidFill>
                <a:latin typeface="Century Gothic" panose="020B0502020202020204" pitchFamily="34" charset="0"/>
              </a:rPr>
              <a:t>App store </a:t>
            </a:r>
            <a:r>
              <a:rPr lang="en-GB" dirty="0" err="1">
                <a:solidFill>
                  <a:srgbClr val="00B050"/>
                </a:solidFill>
                <a:latin typeface="Century Gothic" panose="020B0502020202020204" pitchFamily="34" charset="0"/>
              </a:rPr>
              <a:t>iphones</a:t>
            </a:r>
            <a:r>
              <a:rPr lang="en-GB" dirty="0">
                <a:solidFill>
                  <a:srgbClr val="00B050"/>
                </a:solidFill>
                <a:latin typeface="Century Gothic" panose="020B0502020202020204" pitchFamily="34" charset="0"/>
              </a:rPr>
              <a:t> – (hooked on phonics, phonics genius, pirate phonics) </a:t>
            </a:r>
          </a:p>
          <a:p>
            <a:endParaRPr lang="en-GB" dirty="0"/>
          </a:p>
        </p:txBody>
      </p:sp>
      <p:sp>
        <p:nvSpPr>
          <p:cNvPr id="4" name="AutoShape 2" descr="Image result for andro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326" y="4445994"/>
            <a:ext cx="1308419" cy="130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tctechcrunch2011.files.wordpress.com/2014/06/apple_topic.png?w=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83" y="4200528"/>
            <a:ext cx="1799348" cy="17993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roughton Infant School - Home">
            <a:extLst>
              <a:ext uri="{FF2B5EF4-FFF2-40B4-BE49-F238E27FC236}">
                <a16:creationId xmlns:a16="http://schemas.microsoft.com/office/drawing/2014/main" id="{0A77D5AE-9D9C-496A-9F7D-88C876972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86917"/>
      </p:ext>
    </p:extLst>
  </p:cSld>
  <p:clrMapOvr>
    <a:masterClrMapping/>
  </p:clrMapOvr>
  <mc:AlternateContent xmlns:mc="http://schemas.openxmlformats.org/markup-compatibility/2006" xmlns:p14="http://schemas.microsoft.com/office/powerpoint/2010/main">
    <mc:Choice Requires="p14">
      <p:transition p14:dur="0" advTm="13008"/>
    </mc:Choice>
    <mc:Fallback xmlns="">
      <p:transition advTm="130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1434" y="337700"/>
            <a:ext cx="5588305" cy="655309"/>
          </a:xfrm>
        </p:spPr>
        <p:txBody>
          <a:bodyPr>
            <a:normAutofit fontScale="90000"/>
          </a:bodyPr>
          <a:lstStyle/>
          <a:p>
            <a:pPr eaLnBrk="1" hangingPunct="1"/>
            <a:r>
              <a:rPr lang="en-GB" altLang="en-US" b="1" dirty="0">
                <a:solidFill>
                  <a:srgbClr val="00B050"/>
                </a:solidFill>
                <a:latin typeface="Century Gothic" panose="020B0502020202020204" pitchFamily="34" charset="0"/>
              </a:rPr>
              <a:t>Why do we teach phonics?</a:t>
            </a:r>
            <a:endParaRPr lang="en-US" altLang="en-US" b="1" dirty="0">
              <a:solidFill>
                <a:srgbClr val="00B050"/>
              </a:solidFill>
              <a:latin typeface="Century Gothic" panose="020B0502020202020204" pitchFamily="34" charset="0"/>
            </a:endParaRPr>
          </a:p>
        </p:txBody>
      </p:sp>
      <p:sp>
        <p:nvSpPr>
          <p:cNvPr id="6147" name="Rectangle 3"/>
          <p:cNvSpPr>
            <a:spLocks noGrp="1" noChangeArrowheads="1"/>
          </p:cNvSpPr>
          <p:nvPr>
            <p:ph idx="1"/>
          </p:nvPr>
        </p:nvSpPr>
        <p:spPr>
          <a:xfrm>
            <a:off x="362606" y="1339028"/>
            <a:ext cx="8387255" cy="4525963"/>
          </a:xfrm>
        </p:spPr>
        <p:txBody>
          <a:bodyPr/>
          <a:lstStyle/>
          <a:p>
            <a:pPr marL="0" indent="0" fontAlgn="t">
              <a:buNone/>
            </a:pPr>
            <a:r>
              <a:rPr lang="en-GB" sz="2400" dirty="0">
                <a:solidFill>
                  <a:srgbClr val="00B050"/>
                </a:solidFill>
                <a:latin typeface="Century Gothic" panose="020B0502020202020204" pitchFamily="34" charset="0"/>
              </a:rPr>
              <a:t>Phonics is a way of teaching children to read skilfully. They are taught how to:</a:t>
            </a:r>
          </a:p>
          <a:p>
            <a:pPr fontAlgn="t"/>
            <a:r>
              <a:rPr lang="en-GB" sz="2400" dirty="0">
                <a:solidFill>
                  <a:srgbClr val="00B050"/>
                </a:solidFill>
                <a:latin typeface="Century Gothic" panose="020B0502020202020204" pitchFamily="34" charset="0"/>
              </a:rPr>
              <a:t>Recognise the sounds that each individual letter makes.</a:t>
            </a:r>
          </a:p>
          <a:p>
            <a:pPr fontAlgn="t"/>
            <a:r>
              <a:rPr lang="en-GB" sz="2400" dirty="0">
                <a:solidFill>
                  <a:srgbClr val="00B050"/>
                </a:solidFill>
                <a:latin typeface="Century Gothic" panose="020B0502020202020204" pitchFamily="34" charset="0"/>
              </a:rPr>
              <a:t>Identify the sounds that different combinations of letters make – such as ‘</a:t>
            </a:r>
            <a:r>
              <a:rPr lang="en-GB" sz="2400" dirty="0" err="1">
                <a:solidFill>
                  <a:srgbClr val="00B050"/>
                </a:solidFill>
                <a:latin typeface="Century Gothic" panose="020B0502020202020204" pitchFamily="34" charset="0"/>
              </a:rPr>
              <a:t>sh</a:t>
            </a:r>
            <a:r>
              <a:rPr lang="en-GB" sz="2400" dirty="0">
                <a:solidFill>
                  <a:srgbClr val="00B050"/>
                </a:solidFill>
                <a:latin typeface="Century Gothic" panose="020B0502020202020204" pitchFamily="34" charset="0"/>
              </a:rPr>
              <a:t>’ or ‘</a:t>
            </a:r>
            <a:r>
              <a:rPr lang="en-GB" sz="2400" dirty="0" err="1">
                <a:solidFill>
                  <a:srgbClr val="00B050"/>
                </a:solidFill>
                <a:latin typeface="Century Gothic" panose="020B0502020202020204" pitchFamily="34" charset="0"/>
              </a:rPr>
              <a:t>oo</a:t>
            </a:r>
            <a:r>
              <a:rPr lang="en-GB" sz="2400" dirty="0">
                <a:solidFill>
                  <a:srgbClr val="00B050"/>
                </a:solidFill>
                <a:latin typeface="Century Gothic" panose="020B0502020202020204" pitchFamily="34" charset="0"/>
              </a:rPr>
              <a:t>’.</a:t>
            </a:r>
          </a:p>
          <a:p>
            <a:pPr fontAlgn="t"/>
            <a:r>
              <a:rPr lang="en-GB" sz="2400" dirty="0">
                <a:solidFill>
                  <a:srgbClr val="00B050"/>
                </a:solidFill>
                <a:latin typeface="Century Gothic" panose="020B0502020202020204" pitchFamily="34" charset="0"/>
              </a:rPr>
              <a:t>Blend sounds together from left to right to make a word</a:t>
            </a:r>
          </a:p>
          <a:p>
            <a:pPr fontAlgn="t"/>
            <a:r>
              <a:rPr lang="en-GB" sz="2400" dirty="0">
                <a:solidFill>
                  <a:srgbClr val="00B050"/>
                </a:solidFill>
                <a:latin typeface="Century Gothic" panose="020B0502020202020204" pitchFamily="34" charset="0"/>
              </a:rPr>
              <a:t>Children can then use this knowledge to ‘decode’ new words that they see or hear. This is the first important step to learning to read and spell. </a:t>
            </a:r>
          </a:p>
        </p:txBody>
      </p:sp>
      <p:pic>
        <p:nvPicPr>
          <p:cNvPr id="4" name="Picture 2" descr="Wroughton Infant School - Home">
            <a:extLst>
              <a:ext uri="{FF2B5EF4-FFF2-40B4-BE49-F238E27FC236}">
                <a16:creationId xmlns:a16="http://schemas.microsoft.com/office/drawing/2014/main" id="{1C9BD0EE-4FEE-4F50-AF96-A52A66CB6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486" y="-170595"/>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Tm="15945"/>
    </mc:Choice>
    <mc:Fallback xmlns="">
      <p:transition advTm="159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91" y="-215994"/>
            <a:ext cx="7290054" cy="1499616"/>
          </a:xfrm>
        </p:spPr>
        <p:txBody>
          <a:bodyPr/>
          <a:lstStyle/>
          <a:p>
            <a:r>
              <a:rPr lang="en-GB" b="1" dirty="0">
                <a:solidFill>
                  <a:srgbClr val="00B050"/>
                </a:solidFill>
                <a:latin typeface="Century Gothic" panose="020B0502020202020204" pitchFamily="34" charset="0"/>
              </a:rPr>
              <a:t>Mr Thorne Does Phonics  </a:t>
            </a:r>
          </a:p>
        </p:txBody>
      </p:sp>
      <p:pic>
        <p:nvPicPr>
          <p:cNvPr id="1028" name="Picture 4" descr="https://i1.wp.com/mrthorne.com/wp-content/uploads/2015/10/Screen-Shot-2015-10-03-at-13.55.39.png?w=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70" y="3626516"/>
            <a:ext cx="4298859" cy="2414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3"/>
          <a:srcRect l="17608" t="11737" r="5080" b="63323"/>
          <a:stretch/>
        </p:blipFill>
        <p:spPr bwMode="auto">
          <a:xfrm>
            <a:off x="1095152" y="1283622"/>
            <a:ext cx="6953693" cy="1757289"/>
          </a:xfrm>
          <a:prstGeom prst="rect">
            <a:avLst/>
          </a:prstGeom>
          <a:ln>
            <a:noFill/>
          </a:ln>
          <a:extLst>
            <a:ext uri="{53640926-AAD7-44D8-BBD7-CCE9431645EC}">
              <a14:shadowObscured xmlns:a14="http://schemas.microsoft.com/office/drawing/2010/main"/>
            </a:ext>
          </a:extLst>
        </p:spPr>
      </p:pic>
      <p:pic>
        <p:nvPicPr>
          <p:cNvPr id="6" name="Picture 2" descr="Wroughton Infant School - Home">
            <a:extLst>
              <a:ext uri="{FF2B5EF4-FFF2-40B4-BE49-F238E27FC236}">
                <a16:creationId xmlns:a16="http://schemas.microsoft.com/office/drawing/2014/main" id="{7F9C98D5-BE86-4EA8-90D0-EDCFB90EC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65276"/>
      </p:ext>
    </p:extLst>
  </p:cSld>
  <p:clrMapOvr>
    <a:masterClrMapping/>
  </p:clrMapOvr>
  <mc:AlternateContent xmlns:mc="http://schemas.openxmlformats.org/markup-compatibility/2006" xmlns:p14="http://schemas.microsoft.com/office/powerpoint/2010/main">
    <mc:Choice Requires="p14">
      <p:transition p14:dur="0" advTm="7594"/>
    </mc:Choice>
    <mc:Fallback xmlns="">
      <p:transition advTm="759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91" y="480238"/>
            <a:ext cx="8229600" cy="1143000"/>
          </a:xfrm>
        </p:spPr>
        <p:txBody>
          <a:bodyPr>
            <a:normAutofit fontScale="90000"/>
          </a:bodyPr>
          <a:lstStyle/>
          <a:p>
            <a:r>
              <a:rPr lang="en-GB" sz="4800" b="1" dirty="0">
                <a:solidFill>
                  <a:srgbClr val="00B050"/>
                </a:solidFill>
                <a:latin typeface="Century Gothic" panose="020B0502020202020204" pitchFamily="34" charset="0"/>
              </a:rPr>
              <a:t>DO YOU HAVE Any questions?</a:t>
            </a:r>
          </a:p>
        </p:txBody>
      </p:sp>
      <p:sp>
        <p:nvSpPr>
          <p:cNvPr id="3" name="Content Placeholder 2"/>
          <p:cNvSpPr>
            <a:spLocks noGrp="1"/>
          </p:cNvSpPr>
          <p:nvPr>
            <p:ph idx="1"/>
          </p:nvPr>
        </p:nvSpPr>
        <p:spPr>
          <a:xfrm>
            <a:off x="583324" y="252248"/>
            <a:ext cx="8229600" cy="1321371"/>
          </a:xfrm>
        </p:spPr>
        <p:txBody>
          <a:bodyPr/>
          <a:lstStyle/>
          <a:p>
            <a:pPr marL="0" indent="0">
              <a:buNone/>
            </a:pPr>
            <a:r>
              <a:rPr lang="en-GB" dirty="0"/>
              <a:t>   </a:t>
            </a:r>
          </a:p>
        </p:txBody>
      </p:sp>
      <p:pic>
        <p:nvPicPr>
          <p:cNvPr id="6146" name="Picture 2" descr="http://images.clipartpanda.com/asking-clipart-niEyonpx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388" y="2988897"/>
            <a:ext cx="2863412" cy="2372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roughton Infant School - Home">
            <a:extLst>
              <a:ext uri="{FF2B5EF4-FFF2-40B4-BE49-F238E27FC236}">
                <a16:creationId xmlns:a16="http://schemas.microsoft.com/office/drawing/2014/main" id="{73B449FD-311D-46B5-A3B3-B01E56CBA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25" y="-139154"/>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37523"/>
      </p:ext>
    </p:extLst>
  </p:cSld>
  <p:clrMapOvr>
    <a:masterClrMapping/>
  </p:clrMapOvr>
  <mc:AlternateContent xmlns:mc="http://schemas.openxmlformats.org/markup-compatibility/2006" xmlns:p14="http://schemas.microsoft.com/office/powerpoint/2010/main">
    <mc:Choice Requires="p14">
      <p:transition p14:dur="0" advTm="6805"/>
    </mc:Choice>
    <mc:Fallback xmlns="">
      <p:transition advTm="68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348" y="1961322"/>
            <a:ext cx="8229600" cy="2320290"/>
          </a:xfrm>
        </p:spPr>
        <p:txBody>
          <a:bodyPr>
            <a:normAutofit fontScale="85000" lnSpcReduction="20000"/>
          </a:bodyPr>
          <a:lstStyle/>
          <a:p>
            <a:pPr marL="0" indent="0" algn="ctr" eaLnBrk="1" hangingPunct="1">
              <a:buNone/>
            </a:pPr>
            <a:r>
              <a:rPr lang="en-GB" altLang="en-US" sz="5400" b="1" dirty="0">
                <a:solidFill>
                  <a:srgbClr val="00B050"/>
                </a:solidFill>
                <a:latin typeface="Century Gothic" panose="020B0502020202020204" pitchFamily="34" charset="0"/>
              </a:rPr>
              <a:t>How to say pure sounds…</a:t>
            </a:r>
          </a:p>
          <a:p>
            <a:pPr marL="0" indent="0" algn="ctr" eaLnBrk="1" hangingPunct="1">
              <a:buNone/>
            </a:pPr>
            <a:endParaRPr lang="en-US" altLang="en-US" sz="5400" b="1" dirty="0">
              <a:solidFill>
                <a:srgbClr val="00B050"/>
              </a:solidFill>
              <a:latin typeface="Century Gothic" panose="020B0502020202020204" pitchFamily="34" charset="0"/>
            </a:endParaRPr>
          </a:p>
          <a:p>
            <a:pPr marL="0" indent="0" algn="ctr">
              <a:buNone/>
            </a:pPr>
            <a:r>
              <a:rPr lang="en-US" sz="4400" dirty="0">
                <a:hlinkClick r:id="rId2"/>
              </a:rPr>
              <a:t>Resources - Year 1 | Letters and Sounds (littlewandlelettersandsounds.org.uk)</a:t>
            </a:r>
            <a:endParaRPr lang="en-US" sz="4400" dirty="0"/>
          </a:p>
          <a:p>
            <a:pPr marL="0" indent="0" algn="ctr">
              <a:buNone/>
            </a:pPr>
            <a:endParaRPr lang="en-GB" altLang="en-US" sz="4400" dirty="0">
              <a:solidFill>
                <a:srgbClr val="00B050"/>
              </a:solidFill>
              <a:latin typeface="Century Gothic" panose="020B0502020202020204" pitchFamily="34" charset="0"/>
            </a:endParaRPr>
          </a:p>
          <a:p>
            <a:pPr marL="0" indent="0">
              <a:buNone/>
            </a:pPr>
            <a:endParaRPr lang="en-GB" dirty="0"/>
          </a:p>
        </p:txBody>
      </p:sp>
      <p:pic>
        <p:nvPicPr>
          <p:cNvPr id="4" name="Picture 2" descr="Wroughton Infant School - Home">
            <a:extLst>
              <a:ext uri="{FF2B5EF4-FFF2-40B4-BE49-F238E27FC236}">
                <a16:creationId xmlns:a16="http://schemas.microsoft.com/office/drawing/2014/main" id="{CA5B2BD0-0529-4A6E-8B23-6667B845A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999" y="-102190"/>
            <a:ext cx="1621653" cy="1543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B02E0F-E249-4D81-9C87-F77033449F04}"/>
              </a:ext>
            </a:extLst>
          </p:cNvPr>
          <p:cNvPicPr>
            <a:picLocks noChangeAspect="1"/>
          </p:cNvPicPr>
          <p:nvPr/>
        </p:nvPicPr>
        <p:blipFill>
          <a:blip r:embed="rId4"/>
          <a:stretch>
            <a:fillRect/>
          </a:stretch>
        </p:blipFill>
        <p:spPr>
          <a:xfrm>
            <a:off x="740621" y="-284557"/>
            <a:ext cx="1725783" cy="1725783"/>
          </a:xfrm>
          <a:prstGeom prst="rect">
            <a:avLst/>
          </a:prstGeom>
        </p:spPr>
      </p:pic>
    </p:spTree>
    <p:extLst>
      <p:ext uri="{BB962C8B-B14F-4D97-AF65-F5344CB8AC3E}">
        <p14:creationId xmlns:p14="http://schemas.microsoft.com/office/powerpoint/2010/main" val="803862170"/>
      </p:ext>
    </p:extLst>
  </p:cSld>
  <p:clrMapOvr>
    <a:masterClrMapping/>
  </p:clrMapOvr>
  <mc:AlternateContent xmlns:mc="http://schemas.openxmlformats.org/markup-compatibility/2006" xmlns:p14="http://schemas.microsoft.com/office/powerpoint/2010/main">
    <mc:Choice Requires="p14">
      <p:transition p14:dur="0" advTm="3550"/>
    </mc:Choice>
    <mc:Fallback xmlns="">
      <p:transition advTm="35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7532" y="-232136"/>
            <a:ext cx="7290054" cy="1499616"/>
          </a:xfrm>
        </p:spPr>
        <p:txBody>
          <a:bodyPr/>
          <a:lstStyle/>
          <a:p>
            <a:pPr eaLnBrk="1" hangingPunct="1"/>
            <a:r>
              <a:rPr lang="en-GB" altLang="en-US" b="1" dirty="0">
                <a:solidFill>
                  <a:srgbClr val="00B050"/>
                </a:solidFill>
                <a:latin typeface="Century Gothic" panose="020B0502020202020204" pitchFamily="34" charset="0"/>
              </a:rPr>
              <a:t>Some definitions…</a:t>
            </a:r>
            <a:endParaRPr lang="en-US" altLang="en-US" b="1" dirty="0">
              <a:solidFill>
                <a:srgbClr val="00B050"/>
              </a:solidFill>
              <a:latin typeface="Century Gothic" panose="020B0502020202020204" pitchFamily="34" charset="0"/>
            </a:endParaRPr>
          </a:p>
        </p:txBody>
      </p:sp>
      <p:sp>
        <p:nvSpPr>
          <p:cNvPr id="6147" name="Rectangle 3"/>
          <p:cNvSpPr>
            <a:spLocks noGrp="1" noChangeArrowheads="1"/>
          </p:cNvSpPr>
          <p:nvPr>
            <p:ph idx="1"/>
          </p:nvPr>
        </p:nvSpPr>
        <p:spPr>
          <a:xfrm>
            <a:off x="387532" y="972129"/>
            <a:ext cx="8229600" cy="4525963"/>
          </a:xfrm>
        </p:spPr>
        <p:txBody>
          <a:bodyPr>
            <a:normAutofit fontScale="92500"/>
          </a:bodyPr>
          <a:lstStyle/>
          <a:p>
            <a:pPr fontAlgn="t"/>
            <a:r>
              <a:rPr lang="en-GB" sz="2400" dirty="0">
                <a:solidFill>
                  <a:srgbClr val="00B050"/>
                </a:solidFill>
                <a:latin typeface="Century Gothic" panose="020B0502020202020204" pitchFamily="34" charset="0"/>
              </a:rPr>
              <a:t>Phonemes are the smallest unit of sound in a word e.g. d, f, </a:t>
            </a:r>
            <a:r>
              <a:rPr lang="en-GB" sz="2400" dirty="0" err="1">
                <a:solidFill>
                  <a:srgbClr val="00B050"/>
                </a:solidFill>
                <a:latin typeface="Century Gothic" panose="020B0502020202020204" pitchFamily="34" charset="0"/>
              </a:rPr>
              <a:t>sh</a:t>
            </a:r>
            <a:r>
              <a:rPr lang="en-GB" sz="2400" dirty="0">
                <a:solidFill>
                  <a:srgbClr val="00B050"/>
                </a:solidFill>
                <a:latin typeface="Century Gothic" panose="020B0502020202020204" pitchFamily="34" charset="0"/>
              </a:rPr>
              <a:t>, </a:t>
            </a:r>
            <a:r>
              <a:rPr lang="en-GB" sz="2400" dirty="0" err="1">
                <a:solidFill>
                  <a:srgbClr val="00B050"/>
                </a:solidFill>
                <a:latin typeface="Century Gothic" panose="020B0502020202020204" pitchFamily="34" charset="0"/>
              </a:rPr>
              <a:t>ch</a:t>
            </a:r>
            <a:r>
              <a:rPr lang="en-GB" sz="2400" dirty="0">
                <a:solidFill>
                  <a:srgbClr val="00B050"/>
                </a:solidFill>
                <a:latin typeface="Century Gothic" panose="020B0502020202020204" pitchFamily="34" charset="0"/>
              </a:rPr>
              <a:t>, ng </a:t>
            </a:r>
          </a:p>
          <a:p>
            <a:pPr fontAlgn="t"/>
            <a:endParaRPr lang="en-GB" sz="2400" dirty="0">
              <a:solidFill>
                <a:srgbClr val="00B050"/>
              </a:solidFill>
              <a:latin typeface="Century Gothic" panose="020B0502020202020204" pitchFamily="34" charset="0"/>
            </a:endParaRPr>
          </a:p>
          <a:p>
            <a:pPr fontAlgn="t"/>
            <a:r>
              <a:rPr lang="en-GB" sz="2400" dirty="0">
                <a:solidFill>
                  <a:srgbClr val="00B050"/>
                </a:solidFill>
                <a:latin typeface="Century Gothic" panose="020B0502020202020204" pitchFamily="34" charset="0"/>
              </a:rPr>
              <a:t>Graphemes are letters representing a phoneme e.g. </a:t>
            </a:r>
            <a:r>
              <a:rPr lang="en-GB" sz="2400" dirty="0" err="1">
                <a:solidFill>
                  <a:srgbClr val="00B050"/>
                </a:solidFill>
                <a:latin typeface="Century Gothic" panose="020B0502020202020204" pitchFamily="34" charset="0"/>
              </a:rPr>
              <a:t>dge</a:t>
            </a:r>
            <a:r>
              <a:rPr lang="en-GB" sz="2400" dirty="0">
                <a:solidFill>
                  <a:srgbClr val="00B050"/>
                </a:solidFill>
                <a:latin typeface="Century Gothic" panose="020B0502020202020204" pitchFamily="34" charset="0"/>
              </a:rPr>
              <a:t>, </a:t>
            </a:r>
            <a:r>
              <a:rPr lang="en-GB" sz="2400" dirty="0" err="1">
                <a:solidFill>
                  <a:srgbClr val="00B050"/>
                </a:solidFill>
                <a:latin typeface="Century Gothic" panose="020B0502020202020204" pitchFamily="34" charset="0"/>
              </a:rPr>
              <a:t>wh</a:t>
            </a:r>
            <a:r>
              <a:rPr lang="en-GB" sz="2400" dirty="0">
                <a:solidFill>
                  <a:srgbClr val="00B050"/>
                </a:solidFill>
                <a:latin typeface="Century Gothic" panose="020B0502020202020204" pitchFamily="34" charset="0"/>
              </a:rPr>
              <a:t>, </a:t>
            </a:r>
            <a:r>
              <a:rPr lang="en-GB" sz="2400" dirty="0" err="1">
                <a:solidFill>
                  <a:srgbClr val="00B050"/>
                </a:solidFill>
                <a:latin typeface="Century Gothic" panose="020B0502020202020204" pitchFamily="34" charset="0"/>
              </a:rPr>
              <a:t>tch</a:t>
            </a:r>
            <a:r>
              <a:rPr lang="en-GB" sz="2400" dirty="0">
                <a:solidFill>
                  <a:srgbClr val="00B050"/>
                </a:solidFill>
                <a:latin typeface="Century Gothic" panose="020B0502020202020204" pitchFamily="34" charset="0"/>
              </a:rPr>
              <a:t>, </a:t>
            </a:r>
            <a:r>
              <a:rPr lang="en-GB" sz="2400" dirty="0" err="1">
                <a:solidFill>
                  <a:srgbClr val="00B050"/>
                </a:solidFill>
                <a:latin typeface="Century Gothic" panose="020B0502020202020204" pitchFamily="34" charset="0"/>
              </a:rPr>
              <a:t>ph</a:t>
            </a:r>
            <a:endParaRPr lang="en-GB" sz="2400" dirty="0">
              <a:solidFill>
                <a:srgbClr val="00B050"/>
              </a:solidFill>
              <a:latin typeface="Century Gothic" panose="020B0502020202020204" pitchFamily="34" charset="0"/>
            </a:endParaRPr>
          </a:p>
          <a:p>
            <a:pPr fontAlgn="t"/>
            <a:endParaRPr lang="en-GB" sz="2400" dirty="0">
              <a:solidFill>
                <a:srgbClr val="00B050"/>
              </a:solidFill>
              <a:latin typeface="Century Gothic" panose="020B0502020202020204" pitchFamily="34" charset="0"/>
            </a:endParaRPr>
          </a:p>
          <a:p>
            <a:pPr fontAlgn="t"/>
            <a:r>
              <a:rPr lang="en-GB" sz="2400" dirty="0">
                <a:solidFill>
                  <a:srgbClr val="00B050"/>
                </a:solidFill>
                <a:latin typeface="Century Gothic" panose="020B0502020202020204" pitchFamily="34" charset="0"/>
              </a:rPr>
              <a:t>Segmenting means sounding out and breaking down the individual sounds in a word in order to read it/spell it. </a:t>
            </a:r>
          </a:p>
          <a:p>
            <a:pPr fontAlgn="t"/>
            <a:endParaRPr lang="en-GB" sz="2400" dirty="0">
              <a:solidFill>
                <a:srgbClr val="00B050"/>
              </a:solidFill>
              <a:latin typeface="Century Gothic" panose="020B0502020202020204" pitchFamily="34" charset="0"/>
            </a:endParaRPr>
          </a:p>
          <a:p>
            <a:pPr fontAlgn="t"/>
            <a:r>
              <a:rPr lang="en-GB" sz="2400" dirty="0">
                <a:solidFill>
                  <a:srgbClr val="00B050"/>
                </a:solidFill>
                <a:latin typeface="Century Gothic" panose="020B0502020202020204" pitchFamily="34" charset="0"/>
              </a:rPr>
              <a:t>Blending is when we blend the sounds (phonemes) together to read the word aloud. </a:t>
            </a:r>
          </a:p>
        </p:txBody>
      </p:sp>
      <p:pic>
        <p:nvPicPr>
          <p:cNvPr id="4" name="Picture 2" descr="Wroughton Infant School - Home">
            <a:extLst>
              <a:ext uri="{FF2B5EF4-FFF2-40B4-BE49-F238E27FC236}">
                <a16:creationId xmlns:a16="http://schemas.microsoft.com/office/drawing/2014/main" id="{65421E00-CDEB-430E-AD16-B47DD716E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010" y="-138298"/>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13294"/>
      </p:ext>
    </p:extLst>
  </p:cSld>
  <p:clrMapOvr>
    <a:masterClrMapping/>
  </p:clrMapOvr>
  <mc:AlternateContent xmlns:mc="http://schemas.openxmlformats.org/markup-compatibility/2006" xmlns:p14="http://schemas.microsoft.com/office/powerpoint/2010/main">
    <mc:Choice Requires="p14">
      <p:transition p14:dur="0" advTm="16796"/>
    </mc:Choice>
    <mc:Fallback xmlns="">
      <p:transition advTm="167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1010" y="0"/>
            <a:ext cx="7290054" cy="1499616"/>
          </a:xfrm>
        </p:spPr>
        <p:txBody>
          <a:bodyPr/>
          <a:lstStyle/>
          <a:p>
            <a:pPr eaLnBrk="1" hangingPunct="1"/>
            <a:r>
              <a:rPr lang="en-US" altLang="en-US" b="1" dirty="0">
                <a:solidFill>
                  <a:srgbClr val="00B050"/>
                </a:solidFill>
                <a:latin typeface="Century Gothic" panose="020B0502020202020204" pitchFamily="34" charset="0"/>
              </a:rPr>
              <a:t> </a:t>
            </a:r>
          </a:p>
        </p:txBody>
      </p:sp>
      <p:sp>
        <p:nvSpPr>
          <p:cNvPr id="6147" name="Rectangle 3"/>
          <p:cNvSpPr>
            <a:spLocks noGrp="1" noChangeArrowheads="1"/>
          </p:cNvSpPr>
          <p:nvPr>
            <p:ph idx="1"/>
          </p:nvPr>
        </p:nvSpPr>
        <p:spPr>
          <a:xfrm>
            <a:off x="251791" y="622852"/>
            <a:ext cx="8435009" cy="5413159"/>
          </a:xfrm>
        </p:spPr>
        <p:txBody>
          <a:bodyPr>
            <a:normAutofit/>
          </a:bodyPr>
          <a:lstStyle/>
          <a:p>
            <a:pPr eaLnBrk="1" hangingPunct="1">
              <a:buFontTx/>
              <a:buNone/>
            </a:pPr>
            <a:r>
              <a:rPr lang="en-GB" altLang="en-US" sz="2400" i="1" dirty="0">
                <a:solidFill>
                  <a:srgbClr val="92D050"/>
                </a:solidFill>
                <a:latin typeface="Century Gothic" panose="020B0502020202020204" pitchFamily="34" charset="0"/>
              </a:rPr>
              <a:t>Digraph </a:t>
            </a:r>
          </a:p>
          <a:p>
            <a:pPr eaLnBrk="1" hangingPunct="1">
              <a:buFontTx/>
              <a:buNone/>
            </a:pPr>
            <a:r>
              <a:rPr lang="en-GB" altLang="en-US" sz="2800" dirty="0">
                <a:solidFill>
                  <a:srgbClr val="00B050"/>
                </a:solidFill>
                <a:latin typeface="Century Gothic" panose="020B0502020202020204" pitchFamily="34" charset="0"/>
              </a:rPr>
              <a:t>Two letters, which make one sound</a:t>
            </a:r>
          </a:p>
          <a:p>
            <a:pPr eaLnBrk="1" hangingPunct="1">
              <a:buFontTx/>
              <a:buNone/>
            </a:pPr>
            <a:endParaRPr lang="en-GB" altLang="en-US" sz="2800" dirty="0">
              <a:solidFill>
                <a:srgbClr val="00B050"/>
              </a:solidFill>
              <a:latin typeface="Century Gothic" panose="020B0502020202020204" pitchFamily="34" charset="0"/>
            </a:endParaRPr>
          </a:p>
          <a:p>
            <a:pPr eaLnBrk="1" hangingPunct="1">
              <a:buFontTx/>
              <a:buNone/>
            </a:pPr>
            <a:r>
              <a:rPr lang="en-GB" altLang="en-US" sz="2800" dirty="0">
                <a:solidFill>
                  <a:srgbClr val="00B050"/>
                </a:solidFill>
                <a:latin typeface="Century Gothic" panose="020B0502020202020204" pitchFamily="34" charset="0"/>
              </a:rPr>
              <a:t>A consonant digraph contains two consonants</a:t>
            </a:r>
          </a:p>
          <a:p>
            <a:pPr eaLnBrk="1" hangingPunct="1">
              <a:buFontTx/>
              <a:buNone/>
            </a:pPr>
            <a:r>
              <a:rPr lang="en-GB" altLang="en-US" sz="2800" dirty="0">
                <a:latin typeface="Century Gothic" panose="020B0502020202020204" pitchFamily="34" charset="0"/>
              </a:rPr>
              <a:t>		</a:t>
            </a:r>
            <a:r>
              <a:rPr lang="en-GB" altLang="en-US" sz="2800" dirty="0">
                <a:solidFill>
                  <a:schemeClr val="accent2"/>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sh</a:t>
            </a:r>
            <a:r>
              <a:rPr lang="en-GB" altLang="en-US" sz="2800" dirty="0">
                <a:solidFill>
                  <a:srgbClr val="92D050"/>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ck</a:t>
            </a:r>
            <a:r>
              <a:rPr lang="en-GB" altLang="en-US" sz="2800" dirty="0">
                <a:solidFill>
                  <a:srgbClr val="92D050"/>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th</a:t>
            </a:r>
            <a:r>
              <a:rPr lang="en-GB" altLang="en-US" sz="2800" dirty="0">
                <a:solidFill>
                  <a:srgbClr val="92D050"/>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ll</a:t>
            </a:r>
            <a:endParaRPr lang="en-GB" altLang="en-US" sz="2800" dirty="0">
              <a:solidFill>
                <a:srgbClr val="92D050"/>
              </a:solidFill>
              <a:latin typeface="Century Gothic" panose="020B0502020202020204" pitchFamily="34" charset="0"/>
            </a:endParaRPr>
          </a:p>
          <a:p>
            <a:pPr eaLnBrk="1" hangingPunct="1">
              <a:buFontTx/>
              <a:buNone/>
            </a:pPr>
            <a:endParaRPr lang="en-GB" altLang="en-US" sz="2800" dirty="0">
              <a:solidFill>
                <a:schemeClr val="accent2"/>
              </a:solidFill>
              <a:latin typeface="Century Gothic" panose="020B0502020202020204" pitchFamily="34" charset="0"/>
            </a:endParaRPr>
          </a:p>
          <a:p>
            <a:pPr eaLnBrk="1" hangingPunct="1">
              <a:buFontTx/>
              <a:buNone/>
            </a:pPr>
            <a:r>
              <a:rPr lang="en-GB" altLang="en-US" sz="2800" dirty="0">
                <a:solidFill>
                  <a:srgbClr val="00B050"/>
                </a:solidFill>
                <a:latin typeface="Century Gothic" panose="020B0502020202020204" pitchFamily="34" charset="0"/>
              </a:rPr>
              <a:t>A vowel digraph contains at least one vowel</a:t>
            </a:r>
          </a:p>
          <a:p>
            <a:pPr eaLnBrk="1" hangingPunct="1">
              <a:buFontTx/>
              <a:buNone/>
            </a:pPr>
            <a:r>
              <a:rPr lang="en-GB" altLang="en-US" sz="2800" dirty="0">
                <a:latin typeface="Century Gothic" panose="020B0502020202020204" pitchFamily="34" charset="0"/>
              </a:rPr>
              <a:t>		</a:t>
            </a:r>
            <a:r>
              <a:rPr lang="en-GB" altLang="en-US" sz="2800" dirty="0">
                <a:solidFill>
                  <a:schemeClr val="accent2"/>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ai</a:t>
            </a:r>
            <a:r>
              <a:rPr lang="en-GB" altLang="en-US" sz="2800" dirty="0">
                <a:solidFill>
                  <a:srgbClr val="92D050"/>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ee</a:t>
            </a:r>
            <a:r>
              <a:rPr lang="en-GB" altLang="en-US" sz="2800" dirty="0">
                <a:solidFill>
                  <a:srgbClr val="92D050"/>
                </a:solidFill>
                <a:latin typeface="Century Gothic" panose="020B0502020202020204" pitchFamily="34" charset="0"/>
              </a:rPr>
              <a:t> 	</a:t>
            </a:r>
            <a:r>
              <a:rPr lang="en-GB" altLang="en-US" sz="2800" dirty="0" err="1">
                <a:solidFill>
                  <a:srgbClr val="92D050"/>
                </a:solidFill>
                <a:latin typeface="Century Gothic" panose="020B0502020202020204" pitchFamily="34" charset="0"/>
              </a:rPr>
              <a:t>ar</a:t>
            </a:r>
            <a:r>
              <a:rPr lang="en-GB" altLang="en-US" sz="2800" dirty="0">
                <a:solidFill>
                  <a:srgbClr val="92D050"/>
                </a:solidFill>
                <a:latin typeface="Century Gothic" panose="020B0502020202020204" pitchFamily="34" charset="0"/>
              </a:rPr>
              <a:t> 	oy</a:t>
            </a:r>
          </a:p>
        </p:txBody>
      </p:sp>
      <p:pic>
        <p:nvPicPr>
          <p:cNvPr id="4" name="Picture 2" descr="Wroughton Infant School - Home">
            <a:extLst>
              <a:ext uri="{FF2B5EF4-FFF2-40B4-BE49-F238E27FC236}">
                <a16:creationId xmlns:a16="http://schemas.microsoft.com/office/drawing/2014/main" id="{945CC5D8-0951-4476-93B0-730DBDBC7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003" y="147458"/>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99787"/>
      </p:ext>
    </p:extLst>
  </p:cSld>
  <p:clrMapOvr>
    <a:masterClrMapping/>
  </p:clrMapOvr>
  <mc:AlternateContent xmlns:mc="http://schemas.openxmlformats.org/markup-compatibility/2006" xmlns:p14="http://schemas.microsoft.com/office/powerpoint/2010/main">
    <mc:Choice Requires="p14">
      <p:transition p14:dur="0" advTm="16547"/>
    </mc:Choice>
    <mc:Fallback xmlns="">
      <p:transition advTm="1654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24554" y="0"/>
            <a:ext cx="7290054" cy="1499616"/>
          </a:xfrm>
        </p:spPr>
        <p:txBody>
          <a:bodyPr/>
          <a:lstStyle/>
          <a:p>
            <a:pPr eaLnBrk="1" hangingPunct="1"/>
            <a:r>
              <a:rPr lang="en-US" altLang="en-US" b="1" dirty="0">
                <a:solidFill>
                  <a:srgbClr val="00B050"/>
                </a:solidFill>
                <a:latin typeface="Century Gothic" panose="020B0502020202020204" pitchFamily="34" charset="0"/>
              </a:rPr>
              <a:t> </a:t>
            </a:r>
          </a:p>
        </p:txBody>
      </p:sp>
      <p:sp>
        <p:nvSpPr>
          <p:cNvPr id="6147" name="Rectangle 3"/>
          <p:cNvSpPr>
            <a:spLocks noGrp="1" noChangeArrowheads="1"/>
          </p:cNvSpPr>
          <p:nvPr>
            <p:ph idx="1"/>
          </p:nvPr>
        </p:nvSpPr>
        <p:spPr>
          <a:xfrm>
            <a:off x="457200" y="1510048"/>
            <a:ext cx="8229600" cy="4525963"/>
          </a:xfrm>
        </p:spPr>
        <p:txBody>
          <a:bodyPr/>
          <a:lstStyle/>
          <a:p>
            <a:pPr eaLnBrk="1" hangingPunct="1">
              <a:buFontTx/>
              <a:buNone/>
            </a:pPr>
            <a:r>
              <a:rPr lang="en-GB" altLang="en-US" sz="3600" i="1" dirty="0">
                <a:solidFill>
                  <a:srgbClr val="92D050"/>
                </a:solidFill>
                <a:latin typeface="Century Gothic" panose="020B0502020202020204" pitchFamily="34" charset="0"/>
              </a:rPr>
              <a:t>Trigraph</a:t>
            </a:r>
            <a:endParaRPr lang="en-GB" altLang="en-US" sz="3600" i="1" dirty="0">
              <a:solidFill>
                <a:schemeClr val="accent2"/>
              </a:solidFill>
              <a:latin typeface="Century Gothic" panose="020B0502020202020204" pitchFamily="34" charset="0"/>
            </a:endParaRPr>
          </a:p>
          <a:p>
            <a:pPr eaLnBrk="1" hangingPunct="1">
              <a:buFontTx/>
              <a:buNone/>
            </a:pPr>
            <a:r>
              <a:rPr lang="en-GB" altLang="en-US" sz="3600" dirty="0">
                <a:solidFill>
                  <a:srgbClr val="00B050"/>
                </a:solidFill>
                <a:latin typeface="Century Gothic" panose="020B0502020202020204" pitchFamily="34" charset="0"/>
              </a:rPr>
              <a:t>Three letters, which make one sound</a:t>
            </a:r>
          </a:p>
          <a:p>
            <a:pPr eaLnBrk="1" hangingPunct="1">
              <a:buFontTx/>
              <a:buNone/>
            </a:pPr>
            <a:r>
              <a:rPr lang="en-GB" altLang="en-US" sz="3600" dirty="0">
                <a:solidFill>
                  <a:srgbClr val="FF0066"/>
                </a:solidFill>
                <a:latin typeface="Century Gothic" panose="020B0502020202020204" pitchFamily="34" charset="0"/>
              </a:rPr>
              <a:t>				</a:t>
            </a:r>
          </a:p>
          <a:p>
            <a:pPr algn="just" eaLnBrk="1" hangingPunct="1">
              <a:buFontTx/>
              <a:buNone/>
            </a:pPr>
            <a:r>
              <a:rPr lang="en-GB" altLang="en-US" sz="3600" dirty="0">
                <a:solidFill>
                  <a:srgbClr val="FF0066"/>
                </a:solidFill>
                <a:latin typeface="Century Gothic" panose="020B0502020202020204" pitchFamily="34" charset="0"/>
              </a:rPr>
              <a:t>			</a:t>
            </a:r>
            <a:r>
              <a:rPr lang="en-GB" altLang="en-US" sz="3600" dirty="0">
                <a:solidFill>
                  <a:srgbClr val="92D050"/>
                </a:solidFill>
                <a:latin typeface="Century Gothic" panose="020B0502020202020204" pitchFamily="34" charset="0"/>
              </a:rPr>
              <a:t>    </a:t>
            </a:r>
            <a:r>
              <a:rPr lang="en-GB" altLang="en-US" sz="3600" dirty="0" err="1">
                <a:solidFill>
                  <a:srgbClr val="92D050"/>
                </a:solidFill>
                <a:latin typeface="Century Gothic" panose="020B0502020202020204" pitchFamily="34" charset="0"/>
              </a:rPr>
              <a:t>igh</a:t>
            </a:r>
            <a:r>
              <a:rPr lang="en-GB" altLang="en-US" sz="3600" dirty="0">
                <a:solidFill>
                  <a:srgbClr val="92D050"/>
                </a:solidFill>
                <a:latin typeface="Century Gothic" panose="020B0502020202020204" pitchFamily="34" charset="0"/>
              </a:rPr>
              <a:t>        </a:t>
            </a:r>
            <a:r>
              <a:rPr lang="en-GB" altLang="en-US" sz="3600" dirty="0" err="1">
                <a:solidFill>
                  <a:srgbClr val="92D050"/>
                </a:solidFill>
                <a:latin typeface="Century Gothic" panose="020B0502020202020204" pitchFamily="34" charset="0"/>
              </a:rPr>
              <a:t>dge</a:t>
            </a:r>
            <a:r>
              <a:rPr lang="en-GB" altLang="en-US" sz="3600" dirty="0">
                <a:solidFill>
                  <a:srgbClr val="92D050"/>
                </a:solidFill>
                <a:latin typeface="Century Gothic" panose="020B0502020202020204" pitchFamily="34" charset="0"/>
              </a:rPr>
              <a:t>      air</a:t>
            </a:r>
            <a:r>
              <a:rPr lang="en-GB" altLang="en-US" sz="3600" dirty="0">
                <a:solidFill>
                  <a:schemeClr val="accent2"/>
                </a:solidFill>
                <a:latin typeface="Century Gothic" panose="020B0502020202020204" pitchFamily="34" charset="0"/>
              </a:rPr>
              <a:t>  </a:t>
            </a:r>
          </a:p>
        </p:txBody>
      </p:sp>
      <p:pic>
        <p:nvPicPr>
          <p:cNvPr id="4" name="Picture 2" descr="Wroughton Infant School - Home">
            <a:extLst>
              <a:ext uri="{FF2B5EF4-FFF2-40B4-BE49-F238E27FC236}">
                <a16:creationId xmlns:a16="http://schemas.microsoft.com/office/drawing/2014/main" id="{CA7B67C2-F399-461A-9F78-8D3DA677D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547" y="107701"/>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83312"/>
      </p:ext>
    </p:extLst>
  </p:cSld>
  <p:clrMapOvr>
    <a:masterClrMapping/>
  </p:clrMapOvr>
  <mc:AlternateContent xmlns:mc="http://schemas.openxmlformats.org/markup-compatibility/2006" xmlns:p14="http://schemas.microsoft.com/office/powerpoint/2010/main">
    <mc:Choice Requires="p14">
      <p:transition p14:dur="0" advTm="8455"/>
    </mc:Choice>
    <mc:Fallback xmlns="">
      <p:transition advTm="84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7468" y="0"/>
            <a:ext cx="7290054" cy="1499616"/>
          </a:xfrm>
        </p:spPr>
        <p:txBody>
          <a:bodyPr/>
          <a:lstStyle/>
          <a:p>
            <a:pPr eaLnBrk="1" hangingPunct="1"/>
            <a:r>
              <a:rPr lang="en-US" altLang="en-US" b="1" dirty="0">
                <a:solidFill>
                  <a:srgbClr val="00B050"/>
                </a:solidFill>
                <a:latin typeface="Comic Sans MS" panose="030F0702030302020204" pitchFamily="66" charset="0"/>
              </a:rPr>
              <a:t> </a:t>
            </a:r>
          </a:p>
        </p:txBody>
      </p:sp>
      <p:sp>
        <p:nvSpPr>
          <p:cNvPr id="6147" name="Rectangle 3"/>
          <p:cNvSpPr>
            <a:spLocks noGrp="1" noChangeArrowheads="1"/>
          </p:cNvSpPr>
          <p:nvPr>
            <p:ph idx="1"/>
          </p:nvPr>
        </p:nvSpPr>
        <p:spPr>
          <a:xfrm>
            <a:off x="457200" y="1510048"/>
            <a:ext cx="8229600" cy="4525963"/>
          </a:xfrm>
        </p:spPr>
        <p:txBody>
          <a:bodyPr/>
          <a:lstStyle/>
          <a:p>
            <a:pPr eaLnBrk="1" hangingPunct="1">
              <a:buFontTx/>
              <a:buNone/>
            </a:pPr>
            <a:r>
              <a:rPr lang="en-GB" altLang="en-US" sz="3600" i="1" dirty="0">
                <a:solidFill>
                  <a:srgbClr val="92D050"/>
                </a:solidFill>
                <a:latin typeface="Century Gothic" panose="020B0502020202020204" pitchFamily="34" charset="0"/>
              </a:rPr>
              <a:t>Split digraph</a:t>
            </a:r>
            <a:endParaRPr lang="en-GB" altLang="en-US" sz="3600" i="1" dirty="0">
              <a:solidFill>
                <a:schemeClr val="accent2"/>
              </a:solidFill>
              <a:latin typeface="Century Gothic" panose="020B0502020202020204" pitchFamily="34" charset="0"/>
            </a:endParaRPr>
          </a:p>
          <a:p>
            <a:pPr eaLnBrk="1" hangingPunct="1">
              <a:buFontTx/>
              <a:buNone/>
            </a:pPr>
            <a:r>
              <a:rPr lang="en-GB" altLang="en-US" sz="3600" dirty="0">
                <a:solidFill>
                  <a:srgbClr val="00B050"/>
                </a:solidFill>
                <a:latin typeface="Century Gothic" panose="020B0502020202020204" pitchFamily="34" charset="0"/>
              </a:rPr>
              <a:t>A digraph in which the two letters are not adjacent (e.g. make).</a:t>
            </a:r>
          </a:p>
          <a:p>
            <a:pPr eaLnBrk="1" hangingPunct="1">
              <a:buFontTx/>
              <a:buNone/>
            </a:pPr>
            <a:endParaRPr lang="en-GB" altLang="en-US" sz="3600" dirty="0">
              <a:latin typeface="Century Gothic" panose="020B0502020202020204" pitchFamily="34" charset="0"/>
            </a:endParaRPr>
          </a:p>
          <a:p>
            <a:pPr algn="ctr" eaLnBrk="1" hangingPunct="1">
              <a:buFontTx/>
              <a:buNone/>
            </a:pPr>
            <a:r>
              <a:rPr lang="en-GB" altLang="en-US" sz="3600" dirty="0">
                <a:solidFill>
                  <a:srgbClr val="92D050"/>
                </a:solidFill>
                <a:latin typeface="Century Gothic" panose="020B0502020202020204" pitchFamily="34" charset="0"/>
              </a:rPr>
              <a:t>a-e  </a:t>
            </a:r>
            <a:r>
              <a:rPr lang="en-GB" altLang="en-US" sz="3600" dirty="0" err="1">
                <a:solidFill>
                  <a:srgbClr val="92D050"/>
                </a:solidFill>
                <a:latin typeface="Century Gothic" panose="020B0502020202020204" pitchFamily="34" charset="0"/>
              </a:rPr>
              <a:t>i</a:t>
            </a:r>
            <a:r>
              <a:rPr lang="en-GB" altLang="en-US" sz="3600" dirty="0">
                <a:solidFill>
                  <a:srgbClr val="92D050"/>
                </a:solidFill>
                <a:latin typeface="Century Gothic" panose="020B0502020202020204" pitchFamily="34" charset="0"/>
              </a:rPr>
              <a:t>-e  e-e  o-e  u-e</a:t>
            </a:r>
            <a:endParaRPr lang="en-US" altLang="en-US" sz="3600" dirty="0">
              <a:solidFill>
                <a:srgbClr val="92D050"/>
              </a:solidFill>
              <a:latin typeface="Century Gothic" panose="020B0502020202020204" pitchFamily="34" charset="0"/>
            </a:endParaRPr>
          </a:p>
        </p:txBody>
      </p:sp>
      <p:pic>
        <p:nvPicPr>
          <p:cNvPr id="4" name="Picture 2" descr="Wroughton Infant School - Home">
            <a:extLst>
              <a:ext uri="{FF2B5EF4-FFF2-40B4-BE49-F238E27FC236}">
                <a16:creationId xmlns:a16="http://schemas.microsoft.com/office/drawing/2014/main" id="{29F09FB5-EB58-482D-BD35-6814D5C9D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651" y="241513"/>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72617"/>
      </p:ext>
    </p:extLst>
  </p:cSld>
  <p:clrMapOvr>
    <a:masterClrMapping/>
  </p:clrMapOvr>
  <mc:AlternateContent xmlns:mc="http://schemas.openxmlformats.org/markup-compatibility/2006" xmlns:p14="http://schemas.microsoft.com/office/powerpoint/2010/main">
    <mc:Choice Requires="p14">
      <p:transition p14:dur="0" advTm="11992"/>
    </mc:Choice>
    <mc:Fallback xmlns="">
      <p:transition advTm="119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GB" altLang="en-US" b="1" dirty="0">
                <a:solidFill>
                  <a:srgbClr val="00B050"/>
                </a:solidFill>
                <a:latin typeface="Century Gothic" panose="020B0502020202020204" pitchFamily="34" charset="0"/>
              </a:rPr>
              <a:t>How many sounds (phonemes) in each word? </a:t>
            </a:r>
            <a:endParaRPr lang="en-US" altLang="en-US" b="1" dirty="0">
              <a:solidFill>
                <a:srgbClr val="00B050"/>
              </a:solidFill>
              <a:latin typeface="Century Gothic" panose="020B0502020202020204" pitchFamily="34" charset="0"/>
            </a:endParaRPr>
          </a:p>
        </p:txBody>
      </p:sp>
      <p:sp>
        <p:nvSpPr>
          <p:cNvPr id="6147" name="Rectangle 3"/>
          <p:cNvSpPr>
            <a:spLocks noGrp="1" noChangeArrowheads="1"/>
          </p:cNvSpPr>
          <p:nvPr>
            <p:ph idx="1"/>
          </p:nvPr>
        </p:nvSpPr>
        <p:spPr/>
        <p:txBody>
          <a:bodyPr/>
          <a:lstStyle/>
          <a:p>
            <a:pPr algn="ctr" eaLnBrk="1" hangingPunct="1">
              <a:lnSpc>
                <a:spcPct val="90000"/>
              </a:lnSpc>
              <a:buFontTx/>
              <a:buNone/>
            </a:pPr>
            <a:r>
              <a:rPr lang="en-GB" altLang="en-US" sz="4000" dirty="0"/>
              <a:t>   </a:t>
            </a:r>
          </a:p>
        </p:txBody>
      </p:sp>
      <p:graphicFrame>
        <p:nvGraphicFramePr>
          <p:cNvPr id="2" name="Table 1"/>
          <p:cNvGraphicFramePr>
            <a:graphicFrameLocks noGrp="1"/>
          </p:cNvGraphicFramePr>
          <p:nvPr>
            <p:extLst>
              <p:ext uri="{D42A27DB-BD31-4B8C-83A1-F6EECF244321}">
                <p14:modId xmlns:p14="http://schemas.microsoft.com/office/powerpoint/2010/main" val="1691076301"/>
              </p:ext>
            </p:extLst>
          </p:nvPr>
        </p:nvGraphicFramePr>
        <p:xfrm>
          <a:off x="1021724" y="2453068"/>
          <a:ext cx="6095999" cy="259588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solidFill>
                            <a:srgbClr val="00B050"/>
                          </a:solidFill>
                          <a:latin typeface="Century Gothic" panose="020B0502020202020204" pitchFamily="34" charset="0"/>
                        </a:rPr>
                        <a:t>Word</a:t>
                      </a:r>
                      <a:r>
                        <a:rPr lang="en-GB" baseline="0" dirty="0">
                          <a:solidFill>
                            <a:srgbClr val="00B050"/>
                          </a:solidFill>
                          <a:latin typeface="Century Gothic" panose="020B0502020202020204" pitchFamily="34" charset="0"/>
                        </a:rPr>
                        <a:t> </a:t>
                      </a:r>
                      <a:endParaRPr lang="en-GB" dirty="0">
                        <a:solidFill>
                          <a:srgbClr val="00B050"/>
                        </a:solidFill>
                        <a:latin typeface="Century Gothic" panose="020B0502020202020204" pitchFamily="34" charset="0"/>
                      </a:endParaRPr>
                    </a:p>
                  </a:txBody>
                  <a:tcPr/>
                </a:tc>
                <a:tc gridSpan="6">
                  <a:txBody>
                    <a:bodyPr/>
                    <a:lstStyle/>
                    <a:p>
                      <a:pPr algn="ctr"/>
                      <a:r>
                        <a:rPr lang="en-GB" dirty="0">
                          <a:solidFill>
                            <a:srgbClr val="00B050"/>
                          </a:solidFill>
                          <a:latin typeface="Century Gothic" panose="020B0502020202020204" pitchFamily="34" charset="0"/>
                        </a:rPr>
                        <a:t>Phonemes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solidFill>
                            <a:srgbClr val="00B050"/>
                          </a:solidFill>
                          <a:latin typeface="Century Gothic" panose="020B0502020202020204" pitchFamily="34" charset="0"/>
                        </a:rPr>
                        <a:t>Shelf</a:t>
                      </a:r>
                    </a:p>
                  </a:txBody>
                  <a:tcPr/>
                </a:tc>
                <a:tc>
                  <a:txBody>
                    <a:bodyPr/>
                    <a:lstStyle/>
                    <a:p>
                      <a:r>
                        <a:rPr lang="en-GB" dirty="0" err="1">
                          <a:solidFill>
                            <a:srgbClr val="00B050"/>
                          </a:solidFill>
                          <a:latin typeface="Century Gothic" panose="020B0502020202020204" pitchFamily="34" charset="0"/>
                        </a:rPr>
                        <a:t>sh</a:t>
                      </a:r>
                      <a:endParaRPr lang="en-GB" dirty="0">
                        <a:solidFill>
                          <a:srgbClr val="00B050"/>
                        </a:solidFill>
                        <a:latin typeface="Century Gothic" panose="020B0502020202020204" pitchFamily="34" charset="0"/>
                      </a:endParaRPr>
                    </a:p>
                  </a:txBody>
                  <a:tcPr/>
                </a:tc>
                <a:tc>
                  <a:txBody>
                    <a:bodyPr/>
                    <a:lstStyle/>
                    <a:p>
                      <a:r>
                        <a:rPr lang="en-GB" dirty="0">
                          <a:solidFill>
                            <a:srgbClr val="00B050"/>
                          </a:solidFill>
                          <a:latin typeface="Century Gothic" panose="020B0502020202020204" pitchFamily="34" charset="0"/>
                        </a:rPr>
                        <a:t>e</a:t>
                      </a:r>
                    </a:p>
                  </a:txBody>
                  <a:tcPr/>
                </a:tc>
                <a:tc>
                  <a:txBody>
                    <a:bodyPr/>
                    <a:lstStyle/>
                    <a:p>
                      <a:r>
                        <a:rPr lang="en-GB" dirty="0">
                          <a:solidFill>
                            <a:srgbClr val="00B050"/>
                          </a:solidFill>
                          <a:latin typeface="Century Gothic" panose="020B0502020202020204" pitchFamily="34" charset="0"/>
                        </a:rPr>
                        <a:t>l</a:t>
                      </a:r>
                    </a:p>
                  </a:txBody>
                  <a:tcPr/>
                </a:tc>
                <a:tc>
                  <a:txBody>
                    <a:bodyPr/>
                    <a:lstStyle/>
                    <a:p>
                      <a:r>
                        <a:rPr lang="en-GB" dirty="0">
                          <a:solidFill>
                            <a:srgbClr val="00B050"/>
                          </a:solidFill>
                          <a:latin typeface="Century Gothic" panose="020B0502020202020204" pitchFamily="34" charset="0"/>
                        </a:rPr>
                        <a:t>f</a:t>
                      </a:r>
                    </a:p>
                  </a:txBody>
                  <a:tcPr/>
                </a:tc>
                <a:tc>
                  <a:txBody>
                    <a:bodyPr/>
                    <a:lstStyle/>
                    <a:p>
                      <a:endParaRPr lang="en-GB" dirty="0">
                        <a:solidFill>
                          <a:srgbClr val="00B050"/>
                        </a:solidFill>
                        <a:latin typeface="Century Gothic" panose="020B0502020202020204" pitchFamily="34" charset="0"/>
                      </a:endParaRPr>
                    </a:p>
                  </a:txBody>
                  <a:tcPr/>
                </a:tc>
                <a:tc>
                  <a:txBody>
                    <a:bodyPr/>
                    <a:lstStyle/>
                    <a:p>
                      <a:endParaRPr lang="en-GB" dirty="0">
                        <a:solidFill>
                          <a:srgbClr val="00B050"/>
                        </a:solidFill>
                        <a:latin typeface="Century Gothic" panose="020B0502020202020204" pitchFamily="34" charset="0"/>
                      </a:endParaRPr>
                    </a:p>
                  </a:txBody>
                  <a:tcPr/>
                </a:tc>
                <a:extLst>
                  <a:ext uri="{0D108BD9-81ED-4DB2-BD59-A6C34878D82A}">
                    <a16:rowId xmlns:a16="http://schemas.microsoft.com/office/drawing/2014/main" val="10001"/>
                  </a:ext>
                </a:extLst>
              </a:tr>
              <a:tr h="370840">
                <a:tc>
                  <a:txBody>
                    <a:bodyPr/>
                    <a:lstStyle/>
                    <a:p>
                      <a:r>
                        <a:rPr lang="en-GB" dirty="0">
                          <a:solidFill>
                            <a:srgbClr val="00B050"/>
                          </a:solidFill>
                          <a:latin typeface="Century Gothic" panose="020B0502020202020204" pitchFamily="34" charset="0"/>
                        </a:rPr>
                        <a:t>Dress</a:t>
                      </a:r>
                    </a:p>
                  </a:txBody>
                  <a:tcPr/>
                </a:tc>
                <a:tc>
                  <a:txBody>
                    <a:bodyPr/>
                    <a:lstStyle/>
                    <a:p>
                      <a:r>
                        <a:rPr lang="en-GB" dirty="0">
                          <a:solidFill>
                            <a:srgbClr val="00B050"/>
                          </a:solidFill>
                          <a:latin typeface="Century Gothic" panose="020B0502020202020204" pitchFamily="34" charset="0"/>
                        </a:rPr>
                        <a:t>d</a:t>
                      </a:r>
                    </a:p>
                  </a:txBody>
                  <a:tcPr/>
                </a:tc>
                <a:tc>
                  <a:txBody>
                    <a:bodyPr/>
                    <a:lstStyle/>
                    <a:p>
                      <a:r>
                        <a:rPr lang="en-GB" dirty="0">
                          <a:solidFill>
                            <a:srgbClr val="00B050"/>
                          </a:solidFill>
                          <a:latin typeface="Century Gothic" panose="020B0502020202020204" pitchFamily="34" charset="0"/>
                        </a:rPr>
                        <a:t>r</a:t>
                      </a:r>
                    </a:p>
                  </a:txBody>
                  <a:tcPr/>
                </a:tc>
                <a:tc>
                  <a:txBody>
                    <a:bodyPr/>
                    <a:lstStyle/>
                    <a:p>
                      <a:r>
                        <a:rPr lang="en-GB" dirty="0">
                          <a:solidFill>
                            <a:srgbClr val="00B050"/>
                          </a:solidFill>
                          <a:latin typeface="Century Gothic" panose="020B0502020202020204" pitchFamily="34" charset="0"/>
                        </a:rPr>
                        <a:t>e</a:t>
                      </a:r>
                    </a:p>
                  </a:txBody>
                  <a:tcPr/>
                </a:tc>
                <a:tc>
                  <a:txBody>
                    <a:bodyPr/>
                    <a:lstStyle/>
                    <a:p>
                      <a:r>
                        <a:rPr lang="en-GB" dirty="0" err="1">
                          <a:solidFill>
                            <a:srgbClr val="00B050"/>
                          </a:solidFill>
                          <a:latin typeface="Century Gothic" panose="020B0502020202020204" pitchFamily="34" charset="0"/>
                        </a:rPr>
                        <a:t>ss</a:t>
                      </a:r>
                      <a:endParaRPr lang="en-GB" dirty="0">
                        <a:solidFill>
                          <a:srgbClr val="00B050"/>
                        </a:solidFill>
                        <a:latin typeface="Century Gothic" panose="020B0502020202020204" pitchFamily="34" charset="0"/>
                      </a:endParaRPr>
                    </a:p>
                  </a:txBody>
                  <a:tcPr/>
                </a:tc>
                <a:tc>
                  <a:txBody>
                    <a:bodyPr/>
                    <a:lstStyle/>
                    <a:p>
                      <a:endParaRPr lang="en-GB" dirty="0">
                        <a:solidFill>
                          <a:srgbClr val="00B050"/>
                        </a:solidFill>
                        <a:latin typeface="Century Gothic" panose="020B0502020202020204" pitchFamily="34" charset="0"/>
                      </a:endParaRPr>
                    </a:p>
                  </a:txBody>
                  <a:tcPr/>
                </a:tc>
                <a:tc>
                  <a:txBody>
                    <a:bodyPr/>
                    <a:lstStyle/>
                    <a:p>
                      <a:endParaRPr lang="en-GB" dirty="0">
                        <a:solidFill>
                          <a:srgbClr val="00B050"/>
                        </a:solidFill>
                        <a:latin typeface="Century Gothic" panose="020B0502020202020204" pitchFamily="34" charset="0"/>
                      </a:endParaRPr>
                    </a:p>
                  </a:txBody>
                  <a:tcPr/>
                </a:tc>
                <a:extLst>
                  <a:ext uri="{0D108BD9-81ED-4DB2-BD59-A6C34878D82A}">
                    <a16:rowId xmlns:a16="http://schemas.microsoft.com/office/drawing/2014/main" val="10002"/>
                  </a:ext>
                </a:extLst>
              </a:tr>
              <a:tr h="370840">
                <a:tc>
                  <a:txBody>
                    <a:bodyPr/>
                    <a:lstStyle/>
                    <a:p>
                      <a:r>
                        <a:rPr lang="en-GB" dirty="0">
                          <a:solidFill>
                            <a:srgbClr val="00B050"/>
                          </a:solidFill>
                          <a:latin typeface="Century Gothic" panose="020B0502020202020204" pitchFamily="34" charset="0"/>
                        </a:rPr>
                        <a:t>Think</a:t>
                      </a:r>
                    </a:p>
                  </a:txBody>
                  <a:tcPr/>
                </a:tc>
                <a:tc>
                  <a:txBody>
                    <a:bodyPr/>
                    <a:lstStyle/>
                    <a:p>
                      <a:r>
                        <a:rPr lang="en-GB" dirty="0" err="1">
                          <a:solidFill>
                            <a:srgbClr val="00B050"/>
                          </a:solidFill>
                          <a:latin typeface="Century Gothic" panose="020B0502020202020204" pitchFamily="34" charset="0"/>
                        </a:rPr>
                        <a:t>th</a:t>
                      </a:r>
                      <a:endParaRPr lang="en-GB" dirty="0">
                        <a:solidFill>
                          <a:srgbClr val="00B050"/>
                        </a:solidFill>
                        <a:latin typeface="Century Gothic" panose="020B0502020202020204" pitchFamily="34" charset="0"/>
                      </a:endParaRPr>
                    </a:p>
                  </a:txBody>
                  <a:tcPr/>
                </a:tc>
                <a:tc>
                  <a:txBody>
                    <a:bodyPr/>
                    <a:lstStyle/>
                    <a:p>
                      <a:r>
                        <a:rPr lang="en-GB" dirty="0" err="1">
                          <a:solidFill>
                            <a:srgbClr val="00B050"/>
                          </a:solidFill>
                          <a:latin typeface="Century Gothic" panose="020B0502020202020204" pitchFamily="34" charset="0"/>
                        </a:rPr>
                        <a:t>i</a:t>
                      </a:r>
                      <a:endParaRPr lang="en-GB" dirty="0">
                        <a:solidFill>
                          <a:srgbClr val="00B050"/>
                        </a:solidFill>
                        <a:latin typeface="Century Gothic" panose="020B0502020202020204" pitchFamily="34" charset="0"/>
                      </a:endParaRPr>
                    </a:p>
                  </a:txBody>
                  <a:tcPr/>
                </a:tc>
                <a:tc>
                  <a:txBody>
                    <a:bodyPr/>
                    <a:lstStyle/>
                    <a:p>
                      <a:r>
                        <a:rPr lang="en-GB" dirty="0">
                          <a:solidFill>
                            <a:srgbClr val="00B050"/>
                          </a:solidFill>
                          <a:latin typeface="Century Gothic" panose="020B0502020202020204" pitchFamily="34" charset="0"/>
                        </a:rPr>
                        <a:t>n</a:t>
                      </a:r>
                    </a:p>
                  </a:txBody>
                  <a:tcPr/>
                </a:tc>
                <a:tc>
                  <a:txBody>
                    <a:bodyPr/>
                    <a:lstStyle/>
                    <a:p>
                      <a:r>
                        <a:rPr lang="en-GB" dirty="0">
                          <a:solidFill>
                            <a:srgbClr val="00B050"/>
                          </a:solidFill>
                          <a:latin typeface="Century Gothic" panose="020B0502020202020204" pitchFamily="34" charset="0"/>
                        </a:rPr>
                        <a:t>k</a:t>
                      </a:r>
                    </a:p>
                  </a:txBody>
                  <a:tcPr/>
                </a:tc>
                <a:tc>
                  <a:txBody>
                    <a:bodyPr/>
                    <a:lstStyle/>
                    <a:p>
                      <a:endParaRPr lang="en-GB" dirty="0">
                        <a:solidFill>
                          <a:srgbClr val="00B050"/>
                        </a:solidFill>
                        <a:latin typeface="Century Gothic" panose="020B0502020202020204" pitchFamily="34" charset="0"/>
                      </a:endParaRPr>
                    </a:p>
                  </a:txBody>
                  <a:tcPr/>
                </a:tc>
                <a:tc>
                  <a:txBody>
                    <a:bodyPr/>
                    <a:lstStyle/>
                    <a:p>
                      <a:endParaRPr lang="en-GB" dirty="0">
                        <a:solidFill>
                          <a:srgbClr val="00B050"/>
                        </a:solidFill>
                        <a:latin typeface="Century Gothic" panose="020B0502020202020204" pitchFamily="34" charset="0"/>
                      </a:endParaRPr>
                    </a:p>
                  </a:txBody>
                  <a:tcPr/>
                </a:tc>
                <a:extLst>
                  <a:ext uri="{0D108BD9-81ED-4DB2-BD59-A6C34878D82A}">
                    <a16:rowId xmlns:a16="http://schemas.microsoft.com/office/drawing/2014/main" val="10003"/>
                  </a:ext>
                </a:extLst>
              </a:tr>
              <a:tr h="370840">
                <a:tc>
                  <a:txBody>
                    <a:bodyPr/>
                    <a:lstStyle/>
                    <a:p>
                      <a:r>
                        <a:rPr lang="en-GB" dirty="0">
                          <a:solidFill>
                            <a:srgbClr val="00B050"/>
                          </a:solidFill>
                          <a:latin typeface="Century Gothic" panose="020B0502020202020204" pitchFamily="34" charset="0"/>
                        </a:rPr>
                        <a:t>String</a:t>
                      </a:r>
                    </a:p>
                  </a:txBody>
                  <a:tcPr/>
                </a:tc>
                <a:tc>
                  <a:txBody>
                    <a:bodyPr/>
                    <a:lstStyle/>
                    <a:p>
                      <a:r>
                        <a:rPr lang="en-GB" dirty="0">
                          <a:solidFill>
                            <a:srgbClr val="00B050"/>
                          </a:solidFill>
                          <a:latin typeface="Century Gothic" panose="020B0502020202020204" pitchFamily="34" charset="0"/>
                        </a:rPr>
                        <a:t>s</a:t>
                      </a:r>
                    </a:p>
                  </a:txBody>
                  <a:tcPr/>
                </a:tc>
                <a:tc>
                  <a:txBody>
                    <a:bodyPr/>
                    <a:lstStyle/>
                    <a:p>
                      <a:r>
                        <a:rPr lang="en-GB" dirty="0">
                          <a:solidFill>
                            <a:srgbClr val="00B050"/>
                          </a:solidFill>
                          <a:latin typeface="Century Gothic" panose="020B0502020202020204" pitchFamily="34" charset="0"/>
                        </a:rPr>
                        <a:t>t</a:t>
                      </a:r>
                    </a:p>
                  </a:txBody>
                  <a:tcPr/>
                </a:tc>
                <a:tc>
                  <a:txBody>
                    <a:bodyPr/>
                    <a:lstStyle/>
                    <a:p>
                      <a:r>
                        <a:rPr lang="en-GB" dirty="0">
                          <a:solidFill>
                            <a:srgbClr val="00B050"/>
                          </a:solidFill>
                          <a:latin typeface="Century Gothic" panose="020B0502020202020204" pitchFamily="34" charset="0"/>
                        </a:rPr>
                        <a:t>r</a:t>
                      </a:r>
                    </a:p>
                  </a:txBody>
                  <a:tcPr/>
                </a:tc>
                <a:tc>
                  <a:txBody>
                    <a:bodyPr/>
                    <a:lstStyle/>
                    <a:p>
                      <a:r>
                        <a:rPr lang="en-GB" dirty="0" err="1">
                          <a:solidFill>
                            <a:srgbClr val="00B050"/>
                          </a:solidFill>
                          <a:latin typeface="Century Gothic" panose="020B0502020202020204" pitchFamily="34" charset="0"/>
                        </a:rPr>
                        <a:t>i</a:t>
                      </a:r>
                      <a:endParaRPr lang="en-GB" dirty="0">
                        <a:solidFill>
                          <a:srgbClr val="00B050"/>
                        </a:solidFill>
                        <a:latin typeface="Century Gothic" panose="020B0502020202020204" pitchFamily="34" charset="0"/>
                      </a:endParaRPr>
                    </a:p>
                  </a:txBody>
                  <a:tcPr/>
                </a:tc>
                <a:tc>
                  <a:txBody>
                    <a:bodyPr/>
                    <a:lstStyle/>
                    <a:p>
                      <a:r>
                        <a:rPr lang="en-GB" dirty="0">
                          <a:solidFill>
                            <a:srgbClr val="00B050"/>
                          </a:solidFill>
                          <a:latin typeface="Century Gothic" panose="020B0502020202020204" pitchFamily="34" charset="0"/>
                        </a:rPr>
                        <a:t>ng</a:t>
                      </a:r>
                    </a:p>
                  </a:txBody>
                  <a:tcPr/>
                </a:tc>
                <a:tc>
                  <a:txBody>
                    <a:bodyPr/>
                    <a:lstStyle/>
                    <a:p>
                      <a:endParaRPr lang="en-GB" dirty="0">
                        <a:solidFill>
                          <a:srgbClr val="00B050"/>
                        </a:solidFill>
                        <a:latin typeface="Century Gothic" panose="020B0502020202020204" pitchFamily="34" charset="0"/>
                      </a:endParaRPr>
                    </a:p>
                  </a:txBody>
                  <a:tcPr/>
                </a:tc>
                <a:extLst>
                  <a:ext uri="{0D108BD9-81ED-4DB2-BD59-A6C34878D82A}">
                    <a16:rowId xmlns:a16="http://schemas.microsoft.com/office/drawing/2014/main" val="10004"/>
                  </a:ext>
                </a:extLst>
              </a:tr>
              <a:tr h="370840">
                <a:tc>
                  <a:txBody>
                    <a:bodyPr/>
                    <a:lstStyle/>
                    <a:p>
                      <a:r>
                        <a:rPr lang="en-GB" dirty="0">
                          <a:solidFill>
                            <a:srgbClr val="00B050"/>
                          </a:solidFill>
                          <a:latin typeface="Century Gothic" panose="020B0502020202020204" pitchFamily="34" charset="0"/>
                        </a:rPr>
                        <a:t>Sprint</a:t>
                      </a:r>
                    </a:p>
                  </a:txBody>
                  <a:tcPr/>
                </a:tc>
                <a:tc>
                  <a:txBody>
                    <a:bodyPr/>
                    <a:lstStyle/>
                    <a:p>
                      <a:r>
                        <a:rPr lang="en-GB" dirty="0">
                          <a:solidFill>
                            <a:srgbClr val="00B050"/>
                          </a:solidFill>
                          <a:latin typeface="Century Gothic" panose="020B0502020202020204" pitchFamily="34" charset="0"/>
                        </a:rPr>
                        <a:t>s</a:t>
                      </a:r>
                    </a:p>
                  </a:txBody>
                  <a:tcPr/>
                </a:tc>
                <a:tc>
                  <a:txBody>
                    <a:bodyPr/>
                    <a:lstStyle/>
                    <a:p>
                      <a:r>
                        <a:rPr lang="en-GB" dirty="0">
                          <a:solidFill>
                            <a:srgbClr val="00B050"/>
                          </a:solidFill>
                          <a:latin typeface="Century Gothic" panose="020B0502020202020204" pitchFamily="34" charset="0"/>
                        </a:rPr>
                        <a:t>p</a:t>
                      </a:r>
                    </a:p>
                  </a:txBody>
                  <a:tcPr/>
                </a:tc>
                <a:tc>
                  <a:txBody>
                    <a:bodyPr/>
                    <a:lstStyle/>
                    <a:p>
                      <a:r>
                        <a:rPr lang="en-GB" dirty="0">
                          <a:solidFill>
                            <a:srgbClr val="00B050"/>
                          </a:solidFill>
                          <a:latin typeface="Century Gothic" panose="020B0502020202020204" pitchFamily="34" charset="0"/>
                        </a:rPr>
                        <a:t>r</a:t>
                      </a:r>
                    </a:p>
                  </a:txBody>
                  <a:tcPr/>
                </a:tc>
                <a:tc>
                  <a:txBody>
                    <a:bodyPr/>
                    <a:lstStyle/>
                    <a:p>
                      <a:r>
                        <a:rPr lang="en-GB" dirty="0" err="1">
                          <a:solidFill>
                            <a:srgbClr val="00B050"/>
                          </a:solidFill>
                          <a:latin typeface="Century Gothic" panose="020B0502020202020204" pitchFamily="34" charset="0"/>
                        </a:rPr>
                        <a:t>i</a:t>
                      </a:r>
                      <a:endParaRPr lang="en-GB" dirty="0">
                        <a:solidFill>
                          <a:srgbClr val="00B050"/>
                        </a:solidFill>
                        <a:latin typeface="Century Gothic" panose="020B0502020202020204" pitchFamily="34" charset="0"/>
                      </a:endParaRPr>
                    </a:p>
                  </a:txBody>
                  <a:tcPr/>
                </a:tc>
                <a:tc>
                  <a:txBody>
                    <a:bodyPr/>
                    <a:lstStyle/>
                    <a:p>
                      <a:r>
                        <a:rPr lang="en-GB" dirty="0">
                          <a:solidFill>
                            <a:srgbClr val="00B050"/>
                          </a:solidFill>
                          <a:latin typeface="Century Gothic" panose="020B0502020202020204" pitchFamily="34" charset="0"/>
                        </a:rPr>
                        <a:t>n</a:t>
                      </a:r>
                    </a:p>
                  </a:txBody>
                  <a:tcPr/>
                </a:tc>
                <a:tc>
                  <a:txBody>
                    <a:bodyPr/>
                    <a:lstStyle/>
                    <a:p>
                      <a:r>
                        <a:rPr lang="en-GB" dirty="0">
                          <a:solidFill>
                            <a:srgbClr val="00B050"/>
                          </a:solidFill>
                          <a:latin typeface="Century Gothic" panose="020B0502020202020204" pitchFamily="34" charset="0"/>
                        </a:rPr>
                        <a:t>t</a:t>
                      </a:r>
                    </a:p>
                  </a:txBody>
                  <a:tcPr/>
                </a:tc>
                <a:extLst>
                  <a:ext uri="{0D108BD9-81ED-4DB2-BD59-A6C34878D82A}">
                    <a16:rowId xmlns:a16="http://schemas.microsoft.com/office/drawing/2014/main" val="10005"/>
                  </a:ext>
                </a:extLst>
              </a:tr>
              <a:tr h="370840">
                <a:tc>
                  <a:txBody>
                    <a:bodyPr/>
                    <a:lstStyle/>
                    <a:p>
                      <a:r>
                        <a:rPr lang="en-GB" dirty="0">
                          <a:solidFill>
                            <a:srgbClr val="00B050"/>
                          </a:solidFill>
                          <a:latin typeface="Century Gothic" panose="020B0502020202020204" pitchFamily="34" charset="0"/>
                        </a:rPr>
                        <a:t>Flick</a:t>
                      </a:r>
                    </a:p>
                  </a:txBody>
                  <a:tcPr/>
                </a:tc>
                <a:tc>
                  <a:txBody>
                    <a:bodyPr/>
                    <a:lstStyle/>
                    <a:p>
                      <a:r>
                        <a:rPr lang="en-GB" dirty="0">
                          <a:solidFill>
                            <a:srgbClr val="00B050"/>
                          </a:solidFill>
                          <a:latin typeface="Century Gothic" panose="020B0502020202020204" pitchFamily="34" charset="0"/>
                        </a:rPr>
                        <a:t>f</a:t>
                      </a:r>
                    </a:p>
                  </a:txBody>
                  <a:tcPr/>
                </a:tc>
                <a:tc>
                  <a:txBody>
                    <a:bodyPr/>
                    <a:lstStyle/>
                    <a:p>
                      <a:r>
                        <a:rPr lang="en-GB" dirty="0">
                          <a:solidFill>
                            <a:srgbClr val="00B050"/>
                          </a:solidFill>
                          <a:latin typeface="Century Gothic" panose="020B0502020202020204" pitchFamily="34" charset="0"/>
                        </a:rPr>
                        <a:t>l</a:t>
                      </a:r>
                    </a:p>
                  </a:txBody>
                  <a:tcPr/>
                </a:tc>
                <a:tc>
                  <a:txBody>
                    <a:bodyPr/>
                    <a:lstStyle/>
                    <a:p>
                      <a:r>
                        <a:rPr lang="en-GB" dirty="0" err="1">
                          <a:solidFill>
                            <a:srgbClr val="00B050"/>
                          </a:solidFill>
                          <a:latin typeface="Century Gothic" panose="020B0502020202020204" pitchFamily="34" charset="0"/>
                        </a:rPr>
                        <a:t>i</a:t>
                      </a:r>
                      <a:endParaRPr lang="en-GB" dirty="0">
                        <a:solidFill>
                          <a:srgbClr val="00B050"/>
                        </a:solidFill>
                        <a:latin typeface="Century Gothic" panose="020B0502020202020204" pitchFamily="34" charset="0"/>
                      </a:endParaRPr>
                    </a:p>
                  </a:txBody>
                  <a:tcPr/>
                </a:tc>
                <a:tc>
                  <a:txBody>
                    <a:bodyPr/>
                    <a:lstStyle/>
                    <a:p>
                      <a:r>
                        <a:rPr lang="en-GB" dirty="0" err="1">
                          <a:solidFill>
                            <a:srgbClr val="00B050"/>
                          </a:solidFill>
                          <a:latin typeface="Century Gothic" panose="020B0502020202020204" pitchFamily="34" charset="0"/>
                        </a:rPr>
                        <a:t>ck</a:t>
                      </a:r>
                      <a:endParaRPr lang="en-GB" dirty="0">
                        <a:solidFill>
                          <a:srgbClr val="00B050"/>
                        </a:solidFill>
                        <a:latin typeface="Century Gothic" panose="020B0502020202020204" pitchFamily="34" charset="0"/>
                      </a:endParaRPr>
                    </a:p>
                  </a:txBody>
                  <a:tcPr/>
                </a:tc>
                <a:tc>
                  <a:txBody>
                    <a:bodyPr/>
                    <a:lstStyle/>
                    <a:p>
                      <a:endParaRPr lang="en-GB" dirty="0">
                        <a:solidFill>
                          <a:srgbClr val="00B050"/>
                        </a:solidFill>
                        <a:latin typeface="Century Gothic" panose="020B0502020202020204" pitchFamily="34" charset="0"/>
                      </a:endParaRPr>
                    </a:p>
                  </a:txBody>
                  <a:tcPr/>
                </a:tc>
                <a:tc>
                  <a:txBody>
                    <a:bodyPr/>
                    <a:lstStyle/>
                    <a:p>
                      <a:endParaRPr lang="en-GB" dirty="0">
                        <a:solidFill>
                          <a:srgbClr val="00B050"/>
                        </a:solidFill>
                        <a:latin typeface="Century Gothic" panose="020B0502020202020204" pitchFamily="34" charset="0"/>
                      </a:endParaRPr>
                    </a:p>
                  </a:txBody>
                  <a:tcPr/>
                </a:tc>
                <a:extLst>
                  <a:ext uri="{0D108BD9-81ED-4DB2-BD59-A6C34878D82A}">
                    <a16:rowId xmlns:a16="http://schemas.microsoft.com/office/drawing/2014/main" val="10006"/>
                  </a:ext>
                </a:extLst>
              </a:tr>
            </a:tbl>
          </a:graphicData>
        </a:graphic>
      </p:graphicFrame>
      <p:pic>
        <p:nvPicPr>
          <p:cNvPr id="5" name="Picture 2" descr="Wroughton Infant School - Home">
            <a:extLst>
              <a:ext uri="{FF2B5EF4-FFF2-40B4-BE49-F238E27FC236}">
                <a16:creationId xmlns:a16="http://schemas.microsoft.com/office/drawing/2014/main" id="{65A59950-FEFB-488A-B5C7-736109F9A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089" y="76921"/>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97101"/>
      </p:ext>
    </p:extLst>
  </p:cSld>
  <p:clrMapOvr>
    <a:masterClrMapping/>
  </p:clrMapOvr>
  <mc:AlternateContent xmlns:mc="http://schemas.openxmlformats.org/markup-compatibility/2006" xmlns:p14="http://schemas.microsoft.com/office/powerpoint/2010/main">
    <mc:Choice Requires="p14">
      <p:transition p14:dur="0" advTm="20682"/>
    </mc:Choice>
    <mc:Fallback xmlns="">
      <p:transition advTm="206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31611"/>
            <a:ext cx="8229600" cy="1143000"/>
          </a:xfrm>
        </p:spPr>
        <p:txBody>
          <a:bodyPr/>
          <a:lstStyle/>
          <a:p>
            <a:pPr eaLnBrk="1" hangingPunct="1"/>
            <a:r>
              <a:rPr lang="en-GB" altLang="en-US" sz="2800" b="1" dirty="0">
                <a:solidFill>
                  <a:srgbClr val="00B050"/>
                </a:solidFill>
                <a:latin typeface="Century Gothic" panose="020B0502020202020204" pitchFamily="34" charset="0"/>
              </a:rPr>
              <a:t>The same phoneme can be represented in more than one way </a:t>
            </a:r>
            <a:endParaRPr lang="en-US" altLang="en-US" sz="2800" b="1" dirty="0">
              <a:solidFill>
                <a:srgbClr val="00B050"/>
              </a:solidFill>
              <a:latin typeface="Century Gothic" panose="020B0502020202020204" pitchFamily="34" charset="0"/>
            </a:endParaRPr>
          </a:p>
        </p:txBody>
      </p:sp>
      <p:sp>
        <p:nvSpPr>
          <p:cNvPr id="6147" name="Rectangle 3"/>
          <p:cNvSpPr>
            <a:spLocks noGrp="1" noChangeArrowheads="1"/>
          </p:cNvSpPr>
          <p:nvPr>
            <p:ph idx="1"/>
          </p:nvPr>
        </p:nvSpPr>
        <p:spPr/>
        <p:txBody>
          <a:bodyPr/>
          <a:lstStyle/>
          <a:p>
            <a:pPr algn="ctr" eaLnBrk="1" hangingPunct="1">
              <a:lnSpc>
                <a:spcPct val="90000"/>
              </a:lnSpc>
              <a:buFontTx/>
              <a:buNone/>
            </a:pPr>
            <a:r>
              <a:rPr lang="en-GB" altLang="en-US" sz="4000" dirty="0"/>
              <a:t>   </a:t>
            </a:r>
          </a:p>
        </p:txBody>
      </p:sp>
      <p:pic>
        <p:nvPicPr>
          <p:cNvPr id="2050" name="Picture 2" descr="Image result for rwi complex speed sounds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075" y="1119621"/>
            <a:ext cx="3955990" cy="5557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roughton Infant School - Home">
            <a:extLst>
              <a:ext uri="{FF2B5EF4-FFF2-40B4-BE49-F238E27FC236}">
                <a16:creationId xmlns:a16="http://schemas.microsoft.com/office/drawing/2014/main" id="{41296B2E-E21A-4CCD-A6C4-AE137BF14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090" y="557210"/>
            <a:ext cx="1068122" cy="10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45351"/>
      </p:ext>
    </p:extLst>
  </p:cSld>
  <p:clrMapOvr>
    <a:masterClrMapping/>
  </p:clrMapOvr>
  <mc:AlternateContent xmlns:mc="http://schemas.openxmlformats.org/markup-compatibility/2006" xmlns:p14="http://schemas.microsoft.com/office/powerpoint/2010/main">
    <mc:Choice Requires="p14">
      <p:transition p14:dur="0" advTm="13302"/>
    </mc:Choice>
    <mc:Fallback xmlns="">
      <p:transition advTm="13302"/>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987B3AB9-8AB5-4772-9D96-8F443CB0D2E3}">
  <ds:schemaRefs/>
</ds:datastoreItem>
</file>

<file path=docProps/app.xml><?xml version="1.0" encoding="utf-8"?>
<Properties xmlns="http://schemas.openxmlformats.org/officeDocument/2006/extended-properties" xmlns:vt="http://schemas.openxmlformats.org/officeDocument/2006/docPropsVTypes">
  <Template>Integral</Template>
  <TotalTime>1204</TotalTime>
  <Words>979</Words>
  <Application>Microsoft Office PowerPoint</Application>
  <PresentationFormat>On-screen Show (4:3)</PresentationFormat>
  <Paragraphs>134</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Century Gothic</vt:lpstr>
      <vt:lpstr>Comic Sans MS</vt:lpstr>
      <vt:lpstr>SassoonPrimaryInfant</vt:lpstr>
      <vt:lpstr>Tw Cen MT</vt:lpstr>
      <vt:lpstr>Tw Cen MT Condensed</vt:lpstr>
      <vt:lpstr>Wingdings 3</vt:lpstr>
      <vt:lpstr>Integral</vt:lpstr>
      <vt:lpstr>PowerPoint Presentation</vt:lpstr>
      <vt:lpstr>Why do we teach phonics?</vt:lpstr>
      <vt:lpstr>PowerPoint Presentation</vt:lpstr>
      <vt:lpstr>Some definitions…</vt:lpstr>
      <vt:lpstr> </vt:lpstr>
      <vt:lpstr> </vt:lpstr>
      <vt:lpstr> </vt:lpstr>
      <vt:lpstr>How many sounds (phonemes) in each word? </vt:lpstr>
      <vt:lpstr>The same phoneme can be represented in more than one way </vt:lpstr>
      <vt:lpstr>What is the Phonics Screening Check?</vt:lpstr>
      <vt:lpstr>What happens during the check?</vt:lpstr>
      <vt:lpstr>Pseudo words (nonsense words/ rubbish words/ alien words)</vt:lpstr>
      <vt:lpstr>What is allowed? </vt:lpstr>
      <vt:lpstr>What is not allowed? </vt:lpstr>
      <vt:lpstr>Issues that have arisen previously …</vt:lpstr>
      <vt:lpstr>Reporting to parents </vt:lpstr>
      <vt:lpstr>How are the results used?</vt:lpstr>
      <vt:lpstr>How can I help my child at home?</vt:lpstr>
      <vt:lpstr>Resources </vt:lpstr>
      <vt:lpstr>Mr Thorne Does Phonics  </vt:lpstr>
      <vt:lpstr>DO YOU HAVE Any questions?</vt:lpstr>
    </vt:vector>
  </TitlesOfParts>
  <Company>Clearly Presented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Laura Pileggi</cp:lastModifiedBy>
  <cp:revision>113</cp:revision>
  <cp:lastPrinted>2017-03-09T13:33:58Z</cp:lastPrinted>
  <dcterms:created xsi:type="dcterms:W3CDTF">2009-11-03T13:35:13Z</dcterms:created>
  <dcterms:modified xsi:type="dcterms:W3CDTF">2024-04-15T14:19:37Z</dcterms:modified>
</cp:coreProperties>
</file>